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96" r:id="rId11"/>
    <p:sldId id="397" r:id="rId12"/>
    <p:sldId id="346" r:id="rId13"/>
    <p:sldId id="347" r:id="rId14"/>
    <p:sldId id="390" r:id="rId15"/>
    <p:sldId id="391" r:id="rId16"/>
    <p:sldId id="392" r:id="rId17"/>
    <p:sldId id="393" r:id="rId18"/>
    <p:sldId id="394" r:id="rId19"/>
    <p:sldId id="395" r:id="rId20"/>
    <p:sldId id="398" r:id="rId21"/>
    <p:sldId id="383" r:id="rId22"/>
    <p:sldId id="384" r:id="rId23"/>
    <p:sldId id="385" r:id="rId24"/>
    <p:sldId id="386" r:id="rId25"/>
    <p:sldId id="387" r:id="rId26"/>
    <p:sldId id="352" r:id="rId27"/>
    <p:sldId id="354" r:id="rId28"/>
    <p:sldId id="400" r:id="rId29"/>
    <p:sldId id="401" r:id="rId30"/>
    <p:sldId id="403" r:id="rId31"/>
    <p:sldId id="355" r:id="rId32"/>
    <p:sldId id="357" r:id="rId33"/>
    <p:sldId id="404" r:id="rId34"/>
    <p:sldId id="358" r:id="rId35"/>
    <p:sldId id="359" r:id="rId36"/>
    <p:sldId id="360" r:id="rId37"/>
    <p:sldId id="369" r:id="rId38"/>
    <p:sldId id="336" r:id="rId39"/>
    <p:sldId id="409" r:id="rId40"/>
    <p:sldId id="410" r:id="rId41"/>
    <p:sldId id="406" r:id="rId42"/>
    <p:sldId id="407" r:id="rId43"/>
    <p:sldId id="408" r:id="rId44"/>
    <p:sldId id="414" r:id="rId45"/>
    <p:sldId id="412" r:id="rId46"/>
    <p:sldId id="415" r:id="rId47"/>
    <p:sldId id="411" r:id="rId48"/>
    <p:sldId id="413" r:id="rId49"/>
    <p:sldId id="265" r:id="rId50"/>
    <p:sldId id="273" r:id="rId51"/>
    <p:sldId id="283" r:id="rId52"/>
    <p:sldId id="300" r:id="rId53"/>
    <p:sldId id="323" r:id="rId54"/>
    <p:sldId id="325" r:id="rId55"/>
    <p:sldId id="416" r:id="rId56"/>
    <p:sldId id="417" r:id="rId57"/>
    <p:sldId id="334" r:id="rId58"/>
    <p:sldId id="378" r:id="rId59"/>
    <p:sldId id="405" r:id="rId6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6B405-A9A7-4D5C-A876-3471D468E884}" type="doc">
      <dgm:prSet loTypeId="urn:microsoft.com/office/officeart/2005/8/layout/radial4" loCatId="relationship" qsTypeId="urn:microsoft.com/office/officeart/2005/8/quickstyle/3d2" qsCatId="3D" csTypeId="urn:microsoft.com/office/officeart/2005/8/colors/colorful1#11" csCatId="colorful" phldr="1"/>
      <dgm:spPr/>
      <dgm:t>
        <a:bodyPr/>
        <a:lstStyle/>
        <a:p>
          <a:endParaRPr lang="es-CL"/>
        </a:p>
      </dgm:t>
    </dgm:pt>
    <dgm:pt modelId="{2226F0B4-D687-48CA-A293-4D0C91FEEE22}">
      <dgm:prSet phldrT="[Texto]"/>
      <dgm:spPr/>
      <dgm:t>
        <a:bodyPr/>
        <a:lstStyle/>
        <a:p>
          <a:r>
            <a:rPr lang="es-ES" dirty="0" smtClean="0"/>
            <a:t>ESTUDIO Y EVALUACIÓN DE LOS QUE HACEMOS Y CÓMO LO HACEMOS Y DE LO QUE HICIMOS Y CÓMO LO HICIMOS</a:t>
          </a:r>
          <a:endParaRPr lang="es-CL" dirty="0"/>
        </a:p>
      </dgm:t>
    </dgm:pt>
    <dgm:pt modelId="{BE0AD358-AC58-4680-B9B5-5B4E0A073FBB}" type="parTrans" cxnId="{8C5F0BE0-4645-4A87-9BAF-2D2011A7513E}">
      <dgm:prSet/>
      <dgm:spPr/>
      <dgm:t>
        <a:bodyPr/>
        <a:lstStyle/>
        <a:p>
          <a:endParaRPr lang="es-CL"/>
        </a:p>
      </dgm:t>
    </dgm:pt>
    <dgm:pt modelId="{EF755B97-9E44-494F-A65E-809CA68DB02C}" type="sibTrans" cxnId="{8C5F0BE0-4645-4A87-9BAF-2D2011A7513E}">
      <dgm:prSet/>
      <dgm:spPr/>
      <dgm:t>
        <a:bodyPr/>
        <a:lstStyle/>
        <a:p>
          <a:endParaRPr lang="es-CL"/>
        </a:p>
      </dgm:t>
    </dgm:pt>
    <dgm:pt modelId="{2C00F937-649A-45A1-ABEA-6E3AEEA6B030}">
      <dgm:prSet phldrT="[Texto]"/>
      <dgm:spPr/>
      <dgm:t>
        <a:bodyPr/>
        <a:lstStyle/>
        <a:p>
          <a:r>
            <a:rPr lang="es-CL" dirty="0" smtClean="0"/>
            <a:t>Preventiva</a:t>
          </a:r>
          <a:endParaRPr lang="es-CL" dirty="0"/>
        </a:p>
      </dgm:t>
    </dgm:pt>
    <dgm:pt modelId="{BCF3DF0E-A073-4985-B4E6-C41DA97CAA45}" type="parTrans" cxnId="{D6B18E37-506F-46C1-8194-80F09959722B}">
      <dgm:prSet/>
      <dgm:spPr/>
      <dgm:t>
        <a:bodyPr/>
        <a:lstStyle/>
        <a:p>
          <a:endParaRPr lang="es-CL"/>
        </a:p>
      </dgm:t>
    </dgm:pt>
    <dgm:pt modelId="{43C9DDA5-0A1D-450D-BC1A-A30E7B2922C6}" type="sibTrans" cxnId="{D6B18E37-506F-46C1-8194-80F09959722B}">
      <dgm:prSet/>
      <dgm:spPr/>
      <dgm:t>
        <a:bodyPr/>
        <a:lstStyle/>
        <a:p>
          <a:endParaRPr lang="es-CL"/>
        </a:p>
      </dgm:t>
    </dgm:pt>
    <dgm:pt modelId="{2B35B828-EE76-432D-93D2-579D96355B50}">
      <dgm:prSet phldrT="[Texto]"/>
      <dgm:spPr/>
      <dgm:t>
        <a:bodyPr/>
        <a:lstStyle/>
        <a:p>
          <a:r>
            <a:rPr lang="es-CL" dirty="0" smtClean="0"/>
            <a:t>Reactiva</a:t>
          </a:r>
          <a:endParaRPr lang="es-CL" dirty="0"/>
        </a:p>
      </dgm:t>
    </dgm:pt>
    <dgm:pt modelId="{6DA08C3F-A3B3-46FC-8DCD-8F5DF95B78E6}" type="parTrans" cxnId="{C336A797-49C9-458D-B1F7-EADA604B8BDE}">
      <dgm:prSet/>
      <dgm:spPr/>
      <dgm:t>
        <a:bodyPr/>
        <a:lstStyle/>
        <a:p>
          <a:endParaRPr lang="es-CL"/>
        </a:p>
      </dgm:t>
    </dgm:pt>
    <dgm:pt modelId="{D4BCBCE9-8215-4EFE-825A-5F828260BD57}" type="sibTrans" cxnId="{C336A797-49C9-458D-B1F7-EADA604B8BDE}">
      <dgm:prSet/>
      <dgm:spPr/>
      <dgm:t>
        <a:bodyPr/>
        <a:lstStyle/>
        <a:p>
          <a:endParaRPr lang="es-CL"/>
        </a:p>
      </dgm:t>
    </dgm:pt>
    <dgm:pt modelId="{43846D8D-8948-4C02-B80A-97C190B47FB9}" type="pres">
      <dgm:prSet presAssocID="{0EC6B405-A9A7-4D5C-A876-3471D468E8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45C72D9-33C0-42DE-8FBE-EED5481555BB}" type="pres">
      <dgm:prSet presAssocID="{2226F0B4-D687-48CA-A293-4D0C91FEEE22}" presName="centerShape" presStyleLbl="node0" presStyleIdx="0" presStyleCnt="1" custScaleX="158439" custScaleY="146467"/>
      <dgm:spPr/>
      <dgm:t>
        <a:bodyPr/>
        <a:lstStyle/>
        <a:p>
          <a:endParaRPr lang="es-CL"/>
        </a:p>
      </dgm:t>
    </dgm:pt>
    <dgm:pt modelId="{79062C73-08F5-426D-BC8A-08EAF390510A}" type="pres">
      <dgm:prSet presAssocID="{BCF3DF0E-A073-4985-B4E6-C41DA97CAA45}" presName="parTrans" presStyleLbl="bgSibTrans2D1" presStyleIdx="0" presStyleCnt="2"/>
      <dgm:spPr/>
      <dgm:t>
        <a:bodyPr/>
        <a:lstStyle/>
        <a:p>
          <a:endParaRPr lang="es-CL"/>
        </a:p>
      </dgm:t>
    </dgm:pt>
    <dgm:pt modelId="{C1E24894-199E-4C6D-88B4-D6289947F231}" type="pres">
      <dgm:prSet presAssocID="{2C00F937-649A-45A1-ABEA-6E3AEEA6B030}" presName="node" presStyleLbl="node1" presStyleIdx="0" presStyleCnt="2" custScaleX="59463" custScaleY="59256" custRadScaleRad="115734" custRadScaleInc="-153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927C5-8DCC-4712-A65C-5E157942770F}" type="pres">
      <dgm:prSet presAssocID="{6DA08C3F-A3B3-46FC-8DCD-8F5DF95B78E6}" presName="parTrans" presStyleLbl="bgSibTrans2D1" presStyleIdx="1" presStyleCnt="2"/>
      <dgm:spPr/>
      <dgm:t>
        <a:bodyPr/>
        <a:lstStyle/>
        <a:p>
          <a:endParaRPr lang="es-CL"/>
        </a:p>
      </dgm:t>
    </dgm:pt>
    <dgm:pt modelId="{B1F01718-105F-4F77-958E-936E2285B7EB}" type="pres">
      <dgm:prSet presAssocID="{2B35B828-EE76-432D-93D2-579D96355B50}" presName="node" presStyleLbl="node1" presStyleIdx="1" presStyleCnt="2" custScaleX="59463" custScaleY="59256" custRadScaleRad="115075" custRadScaleInc="129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4E7005E-D775-4F47-97D2-74E7A1F5BE50}" type="presOf" srcId="{2B35B828-EE76-432D-93D2-579D96355B50}" destId="{B1F01718-105F-4F77-958E-936E2285B7EB}" srcOrd="0" destOrd="0" presId="urn:microsoft.com/office/officeart/2005/8/layout/radial4"/>
    <dgm:cxn modelId="{655E9497-D567-4F02-B65D-BA7748D339F5}" type="presOf" srcId="{0EC6B405-A9A7-4D5C-A876-3471D468E884}" destId="{43846D8D-8948-4C02-B80A-97C190B47FB9}" srcOrd="0" destOrd="0" presId="urn:microsoft.com/office/officeart/2005/8/layout/radial4"/>
    <dgm:cxn modelId="{955F0A2D-D55B-4629-A21B-48F12605A801}" type="presOf" srcId="{2226F0B4-D687-48CA-A293-4D0C91FEEE22}" destId="{245C72D9-33C0-42DE-8FBE-EED5481555BB}" srcOrd="0" destOrd="0" presId="urn:microsoft.com/office/officeart/2005/8/layout/radial4"/>
    <dgm:cxn modelId="{D6B18E37-506F-46C1-8194-80F09959722B}" srcId="{2226F0B4-D687-48CA-A293-4D0C91FEEE22}" destId="{2C00F937-649A-45A1-ABEA-6E3AEEA6B030}" srcOrd="0" destOrd="0" parTransId="{BCF3DF0E-A073-4985-B4E6-C41DA97CAA45}" sibTransId="{43C9DDA5-0A1D-450D-BC1A-A30E7B2922C6}"/>
    <dgm:cxn modelId="{95356E65-FA60-496F-92DB-09403B5973B1}" type="presOf" srcId="{BCF3DF0E-A073-4985-B4E6-C41DA97CAA45}" destId="{79062C73-08F5-426D-BC8A-08EAF390510A}" srcOrd="0" destOrd="0" presId="urn:microsoft.com/office/officeart/2005/8/layout/radial4"/>
    <dgm:cxn modelId="{C336A797-49C9-458D-B1F7-EADA604B8BDE}" srcId="{2226F0B4-D687-48CA-A293-4D0C91FEEE22}" destId="{2B35B828-EE76-432D-93D2-579D96355B50}" srcOrd="1" destOrd="0" parTransId="{6DA08C3F-A3B3-46FC-8DCD-8F5DF95B78E6}" sibTransId="{D4BCBCE9-8215-4EFE-825A-5F828260BD57}"/>
    <dgm:cxn modelId="{7E254CBE-5A27-4788-BB88-5F958B980E94}" type="presOf" srcId="{6DA08C3F-A3B3-46FC-8DCD-8F5DF95B78E6}" destId="{85F927C5-8DCC-4712-A65C-5E157942770F}" srcOrd="0" destOrd="0" presId="urn:microsoft.com/office/officeart/2005/8/layout/radial4"/>
    <dgm:cxn modelId="{8C5F0BE0-4645-4A87-9BAF-2D2011A7513E}" srcId="{0EC6B405-A9A7-4D5C-A876-3471D468E884}" destId="{2226F0B4-D687-48CA-A293-4D0C91FEEE22}" srcOrd="0" destOrd="0" parTransId="{BE0AD358-AC58-4680-B9B5-5B4E0A073FBB}" sibTransId="{EF755B97-9E44-494F-A65E-809CA68DB02C}"/>
    <dgm:cxn modelId="{C7702B9B-08D4-4795-A9B1-2DB5869F897D}" type="presOf" srcId="{2C00F937-649A-45A1-ABEA-6E3AEEA6B030}" destId="{C1E24894-199E-4C6D-88B4-D6289947F231}" srcOrd="0" destOrd="0" presId="urn:microsoft.com/office/officeart/2005/8/layout/radial4"/>
    <dgm:cxn modelId="{2EDE69E1-33DA-4015-8437-DE5000388751}" type="presParOf" srcId="{43846D8D-8948-4C02-B80A-97C190B47FB9}" destId="{245C72D9-33C0-42DE-8FBE-EED5481555BB}" srcOrd="0" destOrd="0" presId="urn:microsoft.com/office/officeart/2005/8/layout/radial4"/>
    <dgm:cxn modelId="{B237676A-7972-4537-85A1-7EFE5E25D727}" type="presParOf" srcId="{43846D8D-8948-4C02-B80A-97C190B47FB9}" destId="{79062C73-08F5-426D-BC8A-08EAF390510A}" srcOrd="1" destOrd="0" presId="urn:microsoft.com/office/officeart/2005/8/layout/radial4"/>
    <dgm:cxn modelId="{6F3B30B2-6C0B-445D-B790-F1CBFCB26AAA}" type="presParOf" srcId="{43846D8D-8948-4C02-B80A-97C190B47FB9}" destId="{C1E24894-199E-4C6D-88B4-D6289947F231}" srcOrd="2" destOrd="0" presId="urn:microsoft.com/office/officeart/2005/8/layout/radial4"/>
    <dgm:cxn modelId="{D2F76358-17E0-4184-906A-EC1D4CD96C8C}" type="presParOf" srcId="{43846D8D-8948-4C02-B80A-97C190B47FB9}" destId="{85F927C5-8DCC-4712-A65C-5E157942770F}" srcOrd="3" destOrd="0" presId="urn:microsoft.com/office/officeart/2005/8/layout/radial4"/>
    <dgm:cxn modelId="{6989FE5E-8AB3-4F57-8CD6-D8AA6401E254}" type="presParOf" srcId="{43846D8D-8948-4C02-B80A-97C190B47FB9}" destId="{B1F01718-105F-4F77-958E-936E2285B7E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A37EC-6A3D-454C-8D16-61E5894DE9AB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08B081E2-84E3-411D-9962-2E026C002DDA}">
      <dgm:prSet phldrT="[Texto]"/>
      <dgm:spPr/>
      <dgm:t>
        <a:bodyPr/>
        <a:lstStyle/>
        <a:p>
          <a:r>
            <a:rPr lang="es-CL" dirty="0" smtClean="0"/>
            <a:t>Identificación de Riesgos</a:t>
          </a:r>
          <a:endParaRPr lang="es-CL" dirty="0"/>
        </a:p>
      </dgm:t>
    </dgm:pt>
    <dgm:pt modelId="{99A15939-2D1E-44F7-8266-F0F108B9BC18}" type="parTrans" cxnId="{C7FEBD2A-4AB0-4E9E-B6EB-697A9E2D4409}">
      <dgm:prSet/>
      <dgm:spPr/>
      <dgm:t>
        <a:bodyPr/>
        <a:lstStyle/>
        <a:p>
          <a:endParaRPr lang="es-CL"/>
        </a:p>
      </dgm:t>
    </dgm:pt>
    <dgm:pt modelId="{46D76A80-2C2F-4BC5-9599-EC2589CD0593}" type="sibTrans" cxnId="{C7FEBD2A-4AB0-4E9E-B6EB-697A9E2D4409}">
      <dgm:prSet/>
      <dgm:spPr/>
      <dgm:t>
        <a:bodyPr/>
        <a:lstStyle/>
        <a:p>
          <a:endParaRPr lang="es-CL"/>
        </a:p>
      </dgm:t>
    </dgm:pt>
    <dgm:pt modelId="{A9C20948-1BC4-4F74-B203-FEC1B21C7E6A}">
      <dgm:prSet phldrT="[Texto]"/>
      <dgm:spPr/>
      <dgm:t>
        <a:bodyPr/>
        <a:lstStyle/>
        <a:p>
          <a:r>
            <a:rPr lang="es-CL" dirty="0" smtClean="0"/>
            <a:t>Análisis y evaluación de riesgos</a:t>
          </a:r>
          <a:endParaRPr lang="es-CL" dirty="0"/>
        </a:p>
      </dgm:t>
    </dgm:pt>
    <dgm:pt modelId="{4DE5FD7B-6230-40C7-A463-92BDE7497E24}" type="parTrans" cxnId="{664FC074-3EBE-4B91-83B8-C3FEDD86BB17}">
      <dgm:prSet/>
      <dgm:spPr/>
      <dgm:t>
        <a:bodyPr/>
        <a:lstStyle/>
        <a:p>
          <a:endParaRPr lang="es-CL"/>
        </a:p>
      </dgm:t>
    </dgm:pt>
    <dgm:pt modelId="{E362B8C6-B69C-4CEC-A0C1-8739E52E3982}" type="sibTrans" cxnId="{664FC074-3EBE-4B91-83B8-C3FEDD86BB17}">
      <dgm:prSet/>
      <dgm:spPr/>
      <dgm:t>
        <a:bodyPr/>
        <a:lstStyle/>
        <a:p>
          <a:endParaRPr lang="es-CL"/>
        </a:p>
      </dgm:t>
    </dgm:pt>
    <dgm:pt modelId="{9658E010-CBA7-4787-B34E-2349CC16C5E0}">
      <dgm:prSet phldrT="[Texto]"/>
      <dgm:spPr/>
      <dgm:t>
        <a:bodyPr/>
        <a:lstStyle/>
        <a:p>
          <a:r>
            <a:rPr lang="es-CL" dirty="0" smtClean="0"/>
            <a:t>Planificar Respuestas</a:t>
          </a:r>
          <a:endParaRPr lang="es-CL" dirty="0"/>
        </a:p>
      </dgm:t>
    </dgm:pt>
    <dgm:pt modelId="{BE2E29BD-E210-4594-BA47-D1D7863BD91E}" type="parTrans" cxnId="{2BA3A354-B8D5-4EE1-AB45-49CA74C93784}">
      <dgm:prSet/>
      <dgm:spPr/>
      <dgm:t>
        <a:bodyPr/>
        <a:lstStyle/>
        <a:p>
          <a:endParaRPr lang="es-CL"/>
        </a:p>
      </dgm:t>
    </dgm:pt>
    <dgm:pt modelId="{C859FBC0-7F5E-4762-A421-743BFAE54E41}" type="sibTrans" cxnId="{2BA3A354-B8D5-4EE1-AB45-49CA74C93784}">
      <dgm:prSet/>
      <dgm:spPr/>
      <dgm:t>
        <a:bodyPr/>
        <a:lstStyle/>
        <a:p>
          <a:endParaRPr lang="es-CL"/>
        </a:p>
      </dgm:t>
    </dgm:pt>
    <dgm:pt modelId="{4C360933-E9C6-4EDE-A140-0188FE4DB7E2}">
      <dgm:prSet phldrT="[Texto]"/>
      <dgm:spPr/>
      <dgm:t>
        <a:bodyPr/>
        <a:lstStyle/>
        <a:p>
          <a:r>
            <a:rPr lang="es-CL" dirty="0" smtClean="0"/>
            <a:t>Despliegue</a:t>
          </a:r>
          <a:endParaRPr lang="es-CL" dirty="0"/>
        </a:p>
      </dgm:t>
    </dgm:pt>
    <dgm:pt modelId="{D5BA3225-4C51-4845-940C-13F39FBB77C7}" type="parTrans" cxnId="{EF8DE2EE-F246-4A67-96D6-F16C92AD7630}">
      <dgm:prSet/>
      <dgm:spPr/>
      <dgm:t>
        <a:bodyPr/>
        <a:lstStyle/>
        <a:p>
          <a:endParaRPr lang="es-CL"/>
        </a:p>
      </dgm:t>
    </dgm:pt>
    <dgm:pt modelId="{DBB58D09-3310-44A4-8C1E-373EF258AC56}" type="sibTrans" cxnId="{EF8DE2EE-F246-4A67-96D6-F16C92AD7630}">
      <dgm:prSet/>
      <dgm:spPr/>
      <dgm:t>
        <a:bodyPr/>
        <a:lstStyle/>
        <a:p>
          <a:endParaRPr lang="es-CL"/>
        </a:p>
      </dgm:t>
    </dgm:pt>
    <dgm:pt modelId="{0F536E31-6524-44BF-977B-0B80940AC858}">
      <dgm:prSet phldrT="[Texto]"/>
      <dgm:spPr/>
      <dgm:t>
        <a:bodyPr/>
        <a:lstStyle/>
        <a:p>
          <a:r>
            <a:rPr lang="es-CL" dirty="0" smtClean="0"/>
            <a:t>Implementación, seguimiento y revisión</a:t>
          </a:r>
          <a:endParaRPr lang="es-CL" dirty="0"/>
        </a:p>
      </dgm:t>
    </dgm:pt>
    <dgm:pt modelId="{92690744-5A79-4321-BFE7-C9F93D851FA1}" type="parTrans" cxnId="{DBF340D3-48E4-4E30-9EC4-1F2127D52237}">
      <dgm:prSet/>
      <dgm:spPr/>
      <dgm:t>
        <a:bodyPr/>
        <a:lstStyle/>
        <a:p>
          <a:endParaRPr lang="es-CL"/>
        </a:p>
      </dgm:t>
    </dgm:pt>
    <dgm:pt modelId="{6597E297-08A9-47AE-9E0E-146D0A7270A2}" type="sibTrans" cxnId="{DBF340D3-48E4-4E30-9EC4-1F2127D52237}">
      <dgm:prSet/>
      <dgm:spPr/>
      <dgm:t>
        <a:bodyPr/>
        <a:lstStyle/>
        <a:p>
          <a:endParaRPr lang="es-CL"/>
        </a:p>
      </dgm:t>
    </dgm:pt>
    <dgm:pt modelId="{D55A89A4-8A1F-4110-9C29-6B1DAE2F1D9B}" type="pres">
      <dgm:prSet presAssocID="{03AA37EC-6A3D-454C-8D16-61E5894DE9A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1BBD98-C51D-49F3-A93F-B572808F2D06}" type="pres">
      <dgm:prSet presAssocID="{03AA37EC-6A3D-454C-8D16-61E5894DE9AB}" presName="wedge1" presStyleLbl="node1" presStyleIdx="0" presStyleCnt="5"/>
      <dgm:spPr/>
      <dgm:t>
        <a:bodyPr/>
        <a:lstStyle/>
        <a:p>
          <a:endParaRPr lang="es-CL"/>
        </a:p>
      </dgm:t>
    </dgm:pt>
    <dgm:pt modelId="{94462BB0-9DAF-4F50-B13F-7FF318599691}" type="pres">
      <dgm:prSet presAssocID="{03AA37EC-6A3D-454C-8D16-61E5894DE9AB}" presName="dummy1a" presStyleCnt="0"/>
      <dgm:spPr/>
      <dgm:t>
        <a:bodyPr/>
        <a:lstStyle/>
        <a:p>
          <a:endParaRPr lang="es-CL"/>
        </a:p>
      </dgm:t>
    </dgm:pt>
    <dgm:pt modelId="{5D920274-E7DC-4578-9E9C-24A427A2496D}" type="pres">
      <dgm:prSet presAssocID="{03AA37EC-6A3D-454C-8D16-61E5894DE9AB}" presName="dummy1b" presStyleCnt="0"/>
      <dgm:spPr/>
      <dgm:t>
        <a:bodyPr/>
        <a:lstStyle/>
        <a:p>
          <a:endParaRPr lang="es-CL"/>
        </a:p>
      </dgm:t>
    </dgm:pt>
    <dgm:pt modelId="{6A80F2A7-1325-4F27-836A-C9C0F54142C3}" type="pres">
      <dgm:prSet presAssocID="{03AA37EC-6A3D-454C-8D16-61E5894DE9A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3FE43-A2E2-4586-AC7A-476870D3039A}" type="pres">
      <dgm:prSet presAssocID="{03AA37EC-6A3D-454C-8D16-61E5894DE9AB}" presName="wedge2" presStyleLbl="node1" presStyleIdx="1" presStyleCnt="5"/>
      <dgm:spPr/>
      <dgm:t>
        <a:bodyPr/>
        <a:lstStyle/>
        <a:p>
          <a:endParaRPr lang="es-CL"/>
        </a:p>
      </dgm:t>
    </dgm:pt>
    <dgm:pt modelId="{8E01DDE6-F1CB-4401-A5BE-E73947979058}" type="pres">
      <dgm:prSet presAssocID="{03AA37EC-6A3D-454C-8D16-61E5894DE9AB}" presName="dummy2a" presStyleCnt="0"/>
      <dgm:spPr/>
      <dgm:t>
        <a:bodyPr/>
        <a:lstStyle/>
        <a:p>
          <a:endParaRPr lang="es-CL"/>
        </a:p>
      </dgm:t>
    </dgm:pt>
    <dgm:pt modelId="{0319EFC0-26F7-4E68-8206-1ECE1574852B}" type="pres">
      <dgm:prSet presAssocID="{03AA37EC-6A3D-454C-8D16-61E5894DE9AB}" presName="dummy2b" presStyleCnt="0"/>
      <dgm:spPr/>
      <dgm:t>
        <a:bodyPr/>
        <a:lstStyle/>
        <a:p>
          <a:endParaRPr lang="es-CL"/>
        </a:p>
      </dgm:t>
    </dgm:pt>
    <dgm:pt modelId="{6BBD18FA-540A-4F42-8C7D-05CB4C41180A}" type="pres">
      <dgm:prSet presAssocID="{03AA37EC-6A3D-454C-8D16-61E5894DE9A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F22A9D-A0F0-4CE0-8A4E-A44BC5DE8DFC}" type="pres">
      <dgm:prSet presAssocID="{03AA37EC-6A3D-454C-8D16-61E5894DE9AB}" presName="wedge3" presStyleLbl="node1" presStyleIdx="2" presStyleCnt="5"/>
      <dgm:spPr/>
      <dgm:t>
        <a:bodyPr/>
        <a:lstStyle/>
        <a:p>
          <a:endParaRPr lang="es-CL"/>
        </a:p>
      </dgm:t>
    </dgm:pt>
    <dgm:pt modelId="{37977039-1A0C-4486-9B5B-4E7871380A70}" type="pres">
      <dgm:prSet presAssocID="{03AA37EC-6A3D-454C-8D16-61E5894DE9AB}" presName="dummy3a" presStyleCnt="0"/>
      <dgm:spPr/>
      <dgm:t>
        <a:bodyPr/>
        <a:lstStyle/>
        <a:p>
          <a:endParaRPr lang="es-CL"/>
        </a:p>
      </dgm:t>
    </dgm:pt>
    <dgm:pt modelId="{4DFA9BE3-8734-4C75-9019-F67C7DA3144A}" type="pres">
      <dgm:prSet presAssocID="{03AA37EC-6A3D-454C-8D16-61E5894DE9AB}" presName="dummy3b" presStyleCnt="0"/>
      <dgm:spPr/>
      <dgm:t>
        <a:bodyPr/>
        <a:lstStyle/>
        <a:p>
          <a:endParaRPr lang="es-CL"/>
        </a:p>
      </dgm:t>
    </dgm:pt>
    <dgm:pt modelId="{C19DFBA2-3948-426B-BC64-F5FE1357AEF5}" type="pres">
      <dgm:prSet presAssocID="{03AA37EC-6A3D-454C-8D16-61E5894DE9A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FC4F4E-55AE-4CA7-A4FB-E6E56972EA2E}" type="pres">
      <dgm:prSet presAssocID="{03AA37EC-6A3D-454C-8D16-61E5894DE9AB}" presName="wedge4" presStyleLbl="node1" presStyleIdx="3" presStyleCnt="5"/>
      <dgm:spPr/>
      <dgm:t>
        <a:bodyPr/>
        <a:lstStyle/>
        <a:p>
          <a:endParaRPr lang="es-CL"/>
        </a:p>
      </dgm:t>
    </dgm:pt>
    <dgm:pt modelId="{C8413FE7-B14C-4F2D-B7F3-0747C82AD6BB}" type="pres">
      <dgm:prSet presAssocID="{03AA37EC-6A3D-454C-8D16-61E5894DE9AB}" presName="dummy4a" presStyleCnt="0"/>
      <dgm:spPr/>
      <dgm:t>
        <a:bodyPr/>
        <a:lstStyle/>
        <a:p>
          <a:endParaRPr lang="es-CL"/>
        </a:p>
      </dgm:t>
    </dgm:pt>
    <dgm:pt modelId="{4BF915CC-F431-40EE-8B8D-324E2B3F3705}" type="pres">
      <dgm:prSet presAssocID="{03AA37EC-6A3D-454C-8D16-61E5894DE9AB}" presName="dummy4b" presStyleCnt="0"/>
      <dgm:spPr/>
      <dgm:t>
        <a:bodyPr/>
        <a:lstStyle/>
        <a:p>
          <a:endParaRPr lang="es-CL"/>
        </a:p>
      </dgm:t>
    </dgm:pt>
    <dgm:pt modelId="{EBF8CFFC-7107-4661-A9E3-87FF1DEA2418}" type="pres">
      <dgm:prSet presAssocID="{03AA37EC-6A3D-454C-8D16-61E5894DE9A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1101C0-647E-4570-B029-F894A1C7CB35}" type="pres">
      <dgm:prSet presAssocID="{03AA37EC-6A3D-454C-8D16-61E5894DE9AB}" presName="wedge5" presStyleLbl="node1" presStyleIdx="4" presStyleCnt="5"/>
      <dgm:spPr/>
      <dgm:t>
        <a:bodyPr/>
        <a:lstStyle/>
        <a:p>
          <a:endParaRPr lang="es-CL"/>
        </a:p>
      </dgm:t>
    </dgm:pt>
    <dgm:pt modelId="{C18CDEC0-0F65-4BBE-8582-070C06890620}" type="pres">
      <dgm:prSet presAssocID="{03AA37EC-6A3D-454C-8D16-61E5894DE9AB}" presName="dummy5a" presStyleCnt="0"/>
      <dgm:spPr/>
      <dgm:t>
        <a:bodyPr/>
        <a:lstStyle/>
        <a:p>
          <a:endParaRPr lang="es-CL"/>
        </a:p>
      </dgm:t>
    </dgm:pt>
    <dgm:pt modelId="{5F0F76D6-74C5-4EDD-BD59-F7F6033E87E4}" type="pres">
      <dgm:prSet presAssocID="{03AA37EC-6A3D-454C-8D16-61E5894DE9AB}" presName="dummy5b" presStyleCnt="0"/>
      <dgm:spPr/>
      <dgm:t>
        <a:bodyPr/>
        <a:lstStyle/>
        <a:p>
          <a:endParaRPr lang="es-CL"/>
        </a:p>
      </dgm:t>
    </dgm:pt>
    <dgm:pt modelId="{06F9B2CD-8DEA-4DF2-AD6A-2E8FACCF7E03}" type="pres">
      <dgm:prSet presAssocID="{03AA37EC-6A3D-454C-8D16-61E5894DE9A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87734D-EA7C-4E27-9C9B-83ABFF698F52}" type="pres">
      <dgm:prSet presAssocID="{46D76A80-2C2F-4BC5-9599-EC2589CD0593}" presName="arrowWedge1" presStyleLbl="fgSibTrans2D1" presStyleIdx="0" presStyleCnt="5"/>
      <dgm:spPr/>
      <dgm:t>
        <a:bodyPr/>
        <a:lstStyle/>
        <a:p>
          <a:endParaRPr lang="es-CL"/>
        </a:p>
      </dgm:t>
    </dgm:pt>
    <dgm:pt modelId="{BDAC8C17-BF0F-47CB-B4CE-F55330257B35}" type="pres">
      <dgm:prSet presAssocID="{E362B8C6-B69C-4CEC-A0C1-8739E52E3982}" presName="arrowWedge2" presStyleLbl="fgSibTrans2D1" presStyleIdx="1" presStyleCnt="5"/>
      <dgm:spPr/>
      <dgm:t>
        <a:bodyPr/>
        <a:lstStyle/>
        <a:p>
          <a:endParaRPr lang="es-CL"/>
        </a:p>
      </dgm:t>
    </dgm:pt>
    <dgm:pt modelId="{E55AB2E7-F414-4F10-BDD3-3EF83C23757B}" type="pres">
      <dgm:prSet presAssocID="{C859FBC0-7F5E-4762-A421-743BFAE54E41}" presName="arrowWedge3" presStyleLbl="fgSibTrans2D1" presStyleIdx="2" presStyleCnt="5"/>
      <dgm:spPr/>
      <dgm:t>
        <a:bodyPr/>
        <a:lstStyle/>
        <a:p>
          <a:endParaRPr lang="es-CL"/>
        </a:p>
      </dgm:t>
    </dgm:pt>
    <dgm:pt modelId="{8437C3F0-60F9-4E8D-8846-A01FD630735A}" type="pres">
      <dgm:prSet presAssocID="{DBB58D09-3310-44A4-8C1E-373EF258AC56}" presName="arrowWedge4" presStyleLbl="fgSibTrans2D1" presStyleIdx="3" presStyleCnt="5"/>
      <dgm:spPr/>
      <dgm:t>
        <a:bodyPr/>
        <a:lstStyle/>
        <a:p>
          <a:endParaRPr lang="es-CL"/>
        </a:p>
      </dgm:t>
    </dgm:pt>
    <dgm:pt modelId="{3992A8A9-CDD9-4AAF-BF5E-43C3A1DC8D6B}" type="pres">
      <dgm:prSet presAssocID="{6597E297-08A9-47AE-9E0E-146D0A7270A2}" presName="arrowWedge5" presStyleLbl="fgSibTrans2D1" presStyleIdx="4" presStyleCnt="5"/>
      <dgm:spPr/>
      <dgm:t>
        <a:bodyPr/>
        <a:lstStyle/>
        <a:p>
          <a:endParaRPr lang="es-CL"/>
        </a:p>
      </dgm:t>
    </dgm:pt>
  </dgm:ptLst>
  <dgm:cxnLst>
    <dgm:cxn modelId="{EF8DE2EE-F246-4A67-96D6-F16C92AD7630}" srcId="{03AA37EC-6A3D-454C-8D16-61E5894DE9AB}" destId="{4C360933-E9C6-4EDE-A140-0188FE4DB7E2}" srcOrd="3" destOrd="0" parTransId="{D5BA3225-4C51-4845-940C-13F39FBB77C7}" sibTransId="{DBB58D09-3310-44A4-8C1E-373EF258AC56}"/>
    <dgm:cxn modelId="{2BA3A354-B8D5-4EE1-AB45-49CA74C93784}" srcId="{03AA37EC-6A3D-454C-8D16-61E5894DE9AB}" destId="{9658E010-CBA7-4787-B34E-2349CC16C5E0}" srcOrd="2" destOrd="0" parTransId="{BE2E29BD-E210-4594-BA47-D1D7863BD91E}" sibTransId="{C859FBC0-7F5E-4762-A421-743BFAE54E41}"/>
    <dgm:cxn modelId="{664FC074-3EBE-4B91-83B8-C3FEDD86BB17}" srcId="{03AA37EC-6A3D-454C-8D16-61E5894DE9AB}" destId="{A9C20948-1BC4-4F74-B203-FEC1B21C7E6A}" srcOrd="1" destOrd="0" parTransId="{4DE5FD7B-6230-40C7-A463-92BDE7497E24}" sibTransId="{E362B8C6-B69C-4CEC-A0C1-8739E52E3982}"/>
    <dgm:cxn modelId="{DC81927D-97AA-41A7-9047-A638732CD2C1}" type="presOf" srcId="{08B081E2-84E3-411D-9962-2E026C002DDA}" destId="{6A80F2A7-1325-4F27-836A-C9C0F54142C3}" srcOrd="1" destOrd="0" presId="urn:microsoft.com/office/officeart/2005/8/layout/cycle8"/>
    <dgm:cxn modelId="{8043299C-2DDF-43E1-9E0E-BC3880561BCE}" type="presOf" srcId="{4C360933-E9C6-4EDE-A140-0188FE4DB7E2}" destId="{38FC4F4E-55AE-4CA7-A4FB-E6E56972EA2E}" srcOrd="0" destOrd="0" presId="urn:microsoft.com/office/officeart/2005/8/layout/cycle8"/>
    <dgm:cxn modelId="{44DE164B-D9E4-4FBB-91EF-6686B29F1020}" type="presOf" srcId="{A9C20948-1BC4-4F74-B203-FEC1B21C7E6A}" destId="{A4B3FE43-A2E2-4586-AC7A-476870D3039A}" srcOrd="0" destOrd="0" presId="urn:microsoft.com/office/officeart/2005/8/layout/cycle8"/>
    <dgm:cxn modelId="{3E3FFA8C-59FE-4B7C-8318-51AD8012422D}" type="presOf" srcId="{4C360933-E9C6-4EDE-A140-0188FE4DB7E2}" destId="{EBF8CFFC-7107-4661-A9E3-87FF1DEA2418}" srcOrd="1" destOrd="0" presId="urn:microsoft.com/office/officeart/2005/8/layout/cycle8"/>
    <dgm:cxn modelId="{C7FEBD2A-4AB0-4E9E-B6EB-697A9E2D4409}" srcId="{03AA37EC-6A3D-454C-8D16-61E5894DE9AB}" destId="{08B081E2-84E3-411D-9962-2E026C002DDA}" srcOrd="0" destOrd="0" parTransId="{99A15939-2D1E-44F7-8266-F0F108B9BC18}" sibTransId="{46D76A80-2C2F-4BC5-9599-EC2589CD0593}"/>
    <dgm:cxn modelId="{DD0D0C6B-A5BC-4272-A187-F786B4DDF8DA}" type="presOf" srcId="{03AA37EC-6A3D-454C-8D16-61E5894DE9AB}" destId="{D55A89A4-8A1F-4110-9C29-6B1DAE2F1D9B}" srcOrd="0" destOrd="0" presId="urn:microsoft.com/office/officeart/2005/8/layout/cycle8"/>
    <dgm:cxn modelId="{3CBBB6E6-0216-48F3-9228-21DD319233BF}" type="presOf" srcId="{0F536E31-6524-44BF-977B-0B80940AC858}" destId="{241101C0-647E-4570-B029-F894A1C7CB35}" srcOrd="0" destOrd="0" presId="urn:microsoft.com/office/officeart/2005/8/layout/cycle8"/>
    <dgm:cxn modelId="{302456CF-F5D3-48A7-AAAD-2AD9E07CCB9C}" type="presOf" srcId="{0F536E31-6524-44BF-977B-0B80940AC858}" destId="{06F9B2CD-8DEA-4DF2-AD6A-2E8FACCF7E03}" srcOrd="1" destOrd="0" presId="urn:microsoft.com/office/officeart/2005/8/layout/cycle8"/>
    <dgm:cxn modelId="{7C526637-494C-43E5-A44F-1E1229AE654B}" type="presOf" srcId="{A9C20948-1BC4-4F74-B203-FEC1B21C7E6A}" destId="{6BBD18FA-540A-4F42-8C7D-05CB4C41180A}" srcOrd="1" destOrd="0" presId="urn:microsoft.com/office/officeart/2005/8/layout/cycle8"/>
    <dgm:cxn modelId="{B23F2E3B-D910-4716-9CC4-16713A6A97A1}" type="presOf" srcId="{08B081E2-84E3-411D-9962-2E026C002DDA}" destId="{721BBD98-C51D-49F3-A93F-B572808F2D06}" srcOrd="0" destOrd="0" presId="urn:microsoft.com/office/officeart/2005/8/layout/cycle8"/>
    <dgm:cxn modelId="{804FE375-F6FE-460A-81F9-7B1AF0A41D5E}" type="presOf" srcId="{9658E010-CBA7-4787-B34E-2349CC16C5E0}" destId="{C19DFBA2-3948-426B-BC64-F5FE1357AEF5}" srcOrd="1" destOrd="0" presId="urn:microsoft.com/office/officeart/2005/8/layout/cycle8"/>
    <dgm:cxn modelId="{0DF575C1-D2E2-4099-804B-C6A01C289E7A}" type="presOf" srcId="{9658E010-CBA7-4787-B34E-2349CC16C5E0}" destId="{DCF22A9D-A0F0-4CE0-8A4E-A44BC5DE8DFC}" srcOrd="0" destOrd="0" presId="urn:microsoft.com/office/officeart/2005/8/layout/cycle8"/>
    <dgm:cxn modelId="{DBF340D3-48E4-4E30-9EC4-1F2127D52237}" srcId="{03AA37EC-6A3D-454C-8D16-61E5894DE9AB}" destId="{0F536E31-6524-44BF-977B-0B80940AC858}" srcOrd="4" destOrd="0" parTransId="{92690744-5A79-4321-BFE7-C9F93D851FA1}" sibTransId="{6597E297-08A9-47AE-9E0E-146D0A7270A2}"/>
    <dgm:cxn modelId="{A7A505A4-C484-43C6-B7F7-2C70360B0B26}" type="presParOf" srcId="{D55A89A4-8A1F-4110-9C29-6B1DAE2F1D9B}" destId="{721BBD98-C51D-49F3-A93F-B572808F2D06}" srcOrd="0" destOrd="0" presId="urn:microsoft.com/office/officeart/2005/8/layout/cycle8"/>
    <dgm:cxn modelId="{40B2A6C9-CD3F-4794-BBDF-4A140912CEAA}" type="presParOf" srcId="{D55A89A4-8A1F-4110-9C29-6B1DAE2F1D9B}" destId="{94462BB0-9DAF-4F50-B13F-7FF318599691}" srcOrd="1" destOrd="0" presId="urn:microsoft.com/office/officeart/2005/8/layout/cycle8"/>
    <dgm:cxn modelId="{13DBCEB1-4E16-456D-827F-2FF71C3B4C17}" type="presParOf" srcId="{D55A89A4-8A1F-4110-9C29-6B1DAE2F1D9B}" destId="{5D920274-E7DC-4578-9E9C-24A427A2496D}" srcOrd="2" destOrd="0" presId="urn:microsoft.com/office/officeart/2005/8/layout/cycle8"/>
    <dgm:cxn modelId="{A9F9ABA4-BC9E-4BF0-8325-8B32F401F39D}" type="presParOf" srcId="{D55A89A4-8A1F-4110-9C29-6B1DAE2F1D9B}" destId="{6A80F2A7-1325-4F27-836A-C9C0F54142C3}" srcOrd="3" destOrd="0" presId="urn:microsoft.com/office/officeart/2005/8/layout/cycle8"/>
    <dgm:cxn modelId="{12BE7951-7C38-4455-A1DB-58B1ABA93981}" type="presParOf" srcId="{D55A89A4-8A1F-4110-9C29-6B1DAE2F1D9B}" destId="{A4B3FE43-A2E2-4586-AC7A-476870D3039A}" srcOrd="4" destOrd="0" presId="urn:microsoft.com/office/officeart/2005/8/layout/cycle8"/>
    <dgm:cxn modelId="{7B33DDF7-ABFE-408F-88EC-5E2A9892B059}" type="presParOf" srcId="{D55A89A4-8A1F-4110-9C29-6B1DAE2F1D9B}" destId="{8E01DDE6-F1CB-4401-A5BE-E73947979058}" srcOrd="5" destOrd="0" presId="urn:microsoft.com/office/officeart/2005/8/layout/cycle8"/>
    <dgm:cxn modelId="{B0F76EB1-8031-4BD9-BC74-2DE1B1E0E659}" type="presParOf" srcId="{D55A89A4-8A1F-4110-9C29-6B1DAE2F1D9B}" destId="{0319EFC0-26F7-4E68-8206-1ECE1574852B}" srcOrd="6" destOrd="0" presId="urn:microsoft.com/office/officeart/2005/8/layout/cycle8"/>
    <dgm:cxn modelId="{BC146A7A-F689-4C02-990C-D2F2B50DC89E}" type="presParOf" srcId="{D55A89A4-8A1F-4110-9C29-6B1DAE2F1D9B}" destId="{6BBD18FA-540A-4F42-8C7D-05CB4C41180A}" srcOrd="7" destOrd="0" presId="urn:microsoft.com/office/officeart/2005/8/layout/cycle8"/>
    <dgm:cxn modelId="{766A8799-B638-4700-A8B7-646DA6186A7A}" type="presParOf" srcId="{D55A89A4-8A1F-4110-9C29-6B1DAE2F1D9B}" destId="{DCF22A9D-A0F0-4CE0-8A4E-A44BC5DE8DFC}" srcOrd="8" destOrd="0" presId="urn:microsoft.com/office/officeart/2005/8/layout/cycle8"/>
    <dgm:cxn modelId="{8DF70771-BB56-44AA-8281-2A73D4F5A18F}" type="presParOf" srcId="{D55A89A4-8A1F-4110-9C29-6B1DAE2F1D9B}" destId="{37977039-1A0C-4486-9B5B-4E7871380A70}" srcOrd="9" destOrd="0" presId="urn:microsoft.com/office/officeart/2005/8/layout/cycle8"/>
    <dgm:cxn modelId="{110D4ECB-2CF3-48D6-97B4-EBEDB9E35D6B}" type="presParOf" srcId="{D55A89A4-8A1F-4110-9C29-6B1DAE2F1D9B}" destId="{4DFA9BE3-8734-4C75-9019-F67C7DA3144A}" srcOrd="10" destOrd="0" presId="urn:microsoft.com/office/officeart/2005/8/layout/cycle8"/>
    <dgm:cxn modelId="{3423AEB1-6AE7-40AC-A82B-5895D42CD7EE}" type="presParOf" srcId="{D55A89A4-8A1F-4110-9C29-6B1DAE2F1D9B}" destId="{C19DFBA2-3948-426B-BC64-F5FE1357AEF5}" srcOrd="11" destOrd="0" presId="urn:microsoft.com/office/officeart/2005/8/layout/cycle8"/>
    <dgm:cxn modelId="{9CE46FC5-B50B-4725-9F09-FBE62F687611}" type="presParOf" srcId="{D55A89A4-8A1F-4110-9C29-6B1DAE2F1D9B}" destId="{38FC4F4E-55AE-4CA7-A4FB-E6E56972EA2E}" srcOrd="12" destOrd="0" presId="urn:microsoft.com/office/officeart/2005/8/layout/cycle8"/>
    <dgm:cxn modelId="{8B057200-479D-4299-A3A3-6A487F26FB0A}" type="presParOf" srcId="{D55A89A4-8A1F-4110-9C29-6B1DAE2F1D9B}" destId="{C8413FE7-B14C-4F2D-B7F3-0747C82AD6BB}" srcOrd="13" destOrd="0" presId="urn:microsoft.com/office/officeart/2005/8/layout/cycle8"/>
    <dgm:cxn modelId="{A353CB9E-6E5C-43AD-BB11-18A2AD4A2B70}" type="presParOf" srcId="{D55A89A4-8A1F-4110-9C29-6B1DAE2F1D9B}" destId="{4BF915CC-F431-40EE-8B8D-324E2B3F3705}" srcOrd="14" destOrd="0" presId="urn:microsoft.com/office/officeart/2005/8/layout/cycle8"/>
    <dgm:cxn modelId="{88311647-EFE4-405E-81CD-4CC96E0A22B0}" type="presParOf" srcId="{D55A89A4-8A1F-4110-9C29-6B1DAE2F1D9B}" destId="{EBF8CFFC-7107-4661-A9E3-87FF1DEA2418}" srcOrd="15" destOrd="0" presId="urn:microsoft.com/office/officeart/2005/8/layout/cycle8"/>
    <dgm:cxn modelId="{24871D66-2D12-4758-9056-676E187EE1B7}" type="presParOf" srcId="{D55A89A4-8A1F-4110-9C29-6B1DAE2F1D9B}" destId="{241101C0-647E-4570-B029-F894A1C7CB35}" srcOrd="16" destOrd="0" presId="urn:microsoft.com/office/officeart/2005/8/layout/cycle8"/>
    <dgm:cxn modelId="{3A205AF4-BBC7-4324-8DA7-82C39183C115}" type="presParOf" srcId="{D55A89A4-8A1F-4110-9C29-6B1DAE2F1D9B}" destId="{C18CDEC0-0F65-4BBE-8582-070C06890620}" srcOrd="17" destOrd="0" presId="urn:microsoft.com/office/officeart/2005/8/layout/cycle8"/>
    <dgm:cxn modelId="{F599E42F-C1A9-4ED1-8B56-8127DF6B35AC}" type="presParOf" srcId="{D55A89A4-8A1F-4110-9C29-6B1DAE2F1D9B}" destId="{5F0F76D6-74C5-4EDD-BD59-F7F6033E87E4}" srcOrd="18" destOrd="0" presId="urn:microsoft.com/office/officeart/2005/8/layout/cycle8"/>
    <dgm:cxn modelId="{A78EAC0C-566A-4EB9-9B34-72DD300FEFA0}" type="presParOf" srcId="{D55A89A4-8A1F-4110-9C29-6B1DAE2F1D9B}" destId="{06F9B2CD-8DEA-4DF2-AD6A-2E8FACCF7E03}" srcOrd="19" destOrd="0" presId="urn:microsoft.com/office/officeart/2005/8/layout/cycle8"/>
    <dgm:cxn modelId="{3D0C17AC-15CE-4080-9767-5DDF9872379B}" type="presParOf" srcId="{D55A89A4-8A1F-4110-9C29-6B1DAE2F1D9B}" destId="{AC87734D-EA7C-4E27-9C9B-83ABFF698F52}" srcOrd="20" destOrd="0" presId="urn:microsoft.com/office/officeart/2005/8/layout/cycle8"/>
    <dgm:cxn modelId="{79C961E7-47E2-44F3-AD49-6FF49B5C6F69}" type="presParOf" srcId="{D55A89A4-8A1F-4110-9C29-6B1DAE2F1D9B}" destId="{BDAC8C17-BF0F-47CB-B4CE-F55330257B35}" srcOrd="21" destOrd="0" presId="urn:microsoft.com/office/officeart/2005/8/layout/cycle8"/>
    <dgm:cxn modelId="{20E9F041-D32A-44C5-A124-776EE50201CE}" type="presParOf" srcId="{D55A89A4-8A1F-4110-9C29-6B1DAE2F1D9B}" destId="{E55AB2E7-F414-4F10-BDD3-3EF83C23757B}" srcOrd="22" destOrd="0" presId="urn:microsoft.com/office/officeart/2005/8/layout/cycle8"/>
    <dgm:cxn modelId="{0372FC1C-AF54-44E2-A50B-D614379065EA}" type="presParOf" srcId="{D55A89A4-8A1F-4110-9C29-6B1DAE2F1D9B}" destId="{8437C3F0-60F9-4E8D-8846-A01FD630735A}" srcOrd="23" destOrd="0" presId="urn:microsoft.com/office/officeart/2005/8/layout/cycle8"/>
    <dgm:cxn modelId="{20F9016C-A8CD-4A8D-8FD0-45170612C237}" type="presParOf" srcId="{D55A89A4-8A1F-4110-9C29-6B1DAE2F1D9B}" destId="{3992A8A9-CDD9-4AAF-BF5E-43C3A1DC8D6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94BAD-C4F1-4738-8449-85B953CB9DD3}" type="doc">
      <dgm:prSet loTypeId="urn:microsoft.com/office/officeart/2005/8/layout/targe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347BE9-A00D-4CE9-96A8-2621CFB2CEED}">
      <dgm:prSet phldrT="[Texto]"/>
      <dgm:spPr/>
      <dgm:t>
        <a:bodyPr/>
        <a:lstStyle/>
        <a:p>
          <a:r>
            <a:rPr lang="es-CL" dirty="0" smtClean="0"/>
            <a:t>Sistema: Error como síntoma</a:t>
          </a:r>
          <a:endParaRPr lang="es-CL" dirty="0"/>
        </a:p>
      </dgm:t>
    </dgm:pt>
    <dgm:pt modelId="{2D9B1D4C-957C-4E6C-89F7-6F325A8CF8DB}" type="parTrans" cxnId="{130FCA92-4713-479D-BC67-4FE4EB5BB4D4}">
      <dgm:prSet/>
      <dgm:spPr/>
      <dgm:t>
        <a:bodyPr/>
        <a:lstStyle/>
        <a:p>
          <a:endParaRPr lang="es-CL"/>
        </a:p>
      </dgm:t>
    </dgm:pt>
    <dgm:pt modelId="{C409CE51-A3EE-4BA8-92F5-1A74183977DF}" type="sibTrans" cxnId="{130FCA92-4713-479D-BC67-4FE4EB5BB4D4}">
      <dgm:prSet/>
      <dgm:spPr/>
      <dgm:t>
        <a:bodyPr/>
        <a:lstStyle/>
        <a:p>
          <a:endParaRPr lang="es-CL"/>
        </a:p>
      </dgm:t>
    </dgm:pt>
    <dgm:pt modelId="{B0A8C6C8-61EC-44DA-9BD2-2674AEEA1714}">
      <dgm:prSet phldrT="[Texto]"/>
      <dgm:spPr/>
      <dgm:t>
        <a:bodyPr/>
        <a:lstStyle/>
        <a:p>
          <a:r>
            <a:rPr lang="es-CL" dirty="0" smtClean="0"/>
            <a:t>La causa de la mayoría de  los EA se producen por problemas subyacentes que generan un entorno de trabajo propenso a los errores</a:t>
          </a:r>
          <a:endParaRPr lang="es-CL" dirty="0"/>
        </a:p>
      </dgm:t>
    </dgm:pt>
    <dgm:pt modelId="{5E4E10E8-987B-4AE0-A207-8222694D3B0E}" type="parTrans" cxnId="{39BA5101-3F8C-4E63-8D5D-11EBA6597E6B}">
      <dgm:prSet/>
      <dgm:spPr/>
      <dgm:t>
        <a:bodyPr/>
        <a:lstStyle/>
        <a:p>
          <a:endParaRPr lang="es-CL"/>
        </a:p>
      </dgm:t>
    </dgm:pt>
    <dgm:pt modelId="{8221F5F3-EA30-4BA8-A8DB-BB8A2A7C1281}" type="sibTrans" cxnId="{39BA5101-3F8C-4E63-8D5D-11EBA6597E6B}">
      <dgm:prSet/>
      <dgm:spPr/>
      <dgm:t>
        <a:bodyPr/>
        <a:lstStyle/>
        <a:p>
          <a:endParaRPr lang="es-CL"/>
        </a:p>
      </dgm:t>
    </dgm:pt>
    <dgm:pt modelId="{D7D11F9E-37DA-4756-9727-DC84120A61F2}">
      <dgm:prSet phldrT="[Texto]"/>
      <dgm:spPr/>
      <dgm:t>
        <a:bodyPr/>
        <a:lstStyle/>
        <a:p>
          <a:r>
            <a:rPr lang="es-CL" dirty="0" smtClean="0"/>
            <a:t>Factores Humanos</a:t>
          </a:r>
          <a:endParaRPr lang="es-CL" dirty="0"/>
        </a:p>
      </dgm:t>
    </dgm:pt>
    <dgm:pt modelId="{6964E271-F58A-4362-8901-5F9582E83656}" type="parTrans" cxnId="{1AF4E7B6-094B-4347-B66C-617E9B90A06F}">
      <dgm:prSet/>
      <dgm:spPr/>
      <dgm:t>
        <a:bodyPr/>
        <a:lstStyle/>
        <a:p>
          <a:endParaRPr lang="es-CL"/>
        </a:p>
      </dgm:t>
    </dgm:pt>
    <dgm:pt modelId="{C0B592F9-8689-42B0-ADE8-B26D81A59EC7}" type="sibTrans" cxnId="{1AF4E7B6-094B-4347-B66C-617E9B90A06F}">
      <dgm:prSet/>
      <dgm:spPr/>
      <dgm:t>
        <a:bodyPr/>
        <a:lstStyle/>
        <a:p>
          <a:endParaRPr lang="es-CL"/>
        </a:p>
      </dgm:t>
    </dgm:pt>
    <dgm:pt modelId="{22CDD2D0-EA15-430E-B804-C30EAC0156C5}">
      <dgm:prSet phldrT="[Texto]"/>
      <dgm:spPr/>
      <dgm:t>
        <a:bodyPr/>
        <a:lstStyle/>
        <a:p>
          <a:r>
            <a:rPr lang="es-CL" dirty="0" smtClean="0"/>
            <a:t>"No podemos cambiar la condición humana, pero sí las condiciones bajo las que trabajan los seres humanos".</a:t>
          </a:r>
          <a:endParaRPr lang="es-CL" dirty="0"/>
        </a:p>
      </dgm:t>
    </dgm:pt>
    <dgm:pt modelId="{A9BA0D59-1B58-4924-9F40-22B2E08D1720}" type="parTrans" cxnId="{0227CE44-A94E-492A-8F69-233DDEA45780}">
      <dgm:prSet/>
      <dgm:spPr/>
      <dgm:t>
        <a:bodyPr/>
        <a:lstStyle/>
        <a:p>
          <a:endParaRPr lang="es-CL"/>
        </a:p>
      </dgm:t>
    </dgm:pt>
    <dgm:pt modelId="{FA2240BA-914B-4E98-8094-C5E8ACB3060F}" type="sibTrans" cxnId="{0227CE44-A94E-492A-8F69-233DDEA45780}">
      <dgm:prSet/>
      <dgm:spPr/>
      <dgm:t>
        <a:bodyPr/>
        <a:lstStyle/>
        <a:p>
          <a:endParaRPr lang="es-CL"/>
        </a:p>
      </dgm:t>
    </dgm:pt>
    <dgm:pt modelId="{C06135EC-526D-49AE-BE4A-A1646FCF583F}" type="pres">
      <dgm:prSet presAssocID="{66594BAD-C4F1-4738-8449-85B953CB9DD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D5F2C04-478A-43AC-A017-4405E5D8BD76}" type="pres">
      <dgm:prSet presAssocID="{66594BAD-C4F1-4738-8449-85B953CB9DD3}" presName="outerBox" presStyleCnt="0"/>
      <dgm:spPr/>
    </dgm:pt>
    <dgm:pt modelId="{A8AC0A9B-B3E0-45CC-8C23-54A1E145FB4C}" type="pres">
      <dgm:prSet presAssocID="{66594BAD-C4F1-4738-8449-85B953CB9DD3}" presName="outerBoxParent" presStyleLbl="node1" presStyleIdx="0" presStyleCnt="2"/>
      <dgm:spPr/>
      <dgm:t>
        <a:bodyPr/>
        <a:lstStyle/>
        <a:p>
          <a:endParaRPr lang="es-CL"/>
        </a:p>
      </dgm:t>
    </dgm:pt>
    <dgm:pt modelId="{E0F6D5E7-54DA-48B3-81FB-32C228330FC3}" type="pres">
      <dgm:prSet presAssocID="{66594BAD-C4F1-4738-8449-85B953CB9DD3}" presName="outerBoxChildren" presStyleCnt="0"/>
      <dgm:spPr/>
    </dgm:pt>
    <dgm:pt modelId="{84D91BED-46A6-4CF1-92B4-9990B79B5311}" type="pres">
      <dgm:prSet presAssocID="{B0A8C6C8-61EC-44DA-9BD2-2674AEEA1714}" presName="o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00B96D-90D6-466C-846A-8CAFD11DCDB8}" type="pres">
      <dgm:prSet presAssocID="{66594BAD-C4F1-4738-8449-85B953CB9DD3}" presName="middleBox" presStyleCnt="0"/>
      <dgm:spPr/>
    </dgm:pt>
    <dgm:pt modelId="{E6B64B26-CEAE-4FB8-92E8-ED087AB9F57F}" type="pres">
      <dgm:prSet presAssocID="{66594BAD-C4F1-4738-8449-85B953CB9DD3}" presName="middleBoxParent" presStyleLbl="node1" presStyleIdx="1" presStyleCnt="2"/>
      <dgm:spPr/>
      <dgm:t>
        <a:bodyPr/>
        <a:lstStyle/>
        <a:p>
          <a:endParaRPr lang="es-CL"/>
        </a:p>
      </dgm:t>
    </dgm:pt>
    <dgm:pt modelId="{9FB91352-40A8-47C1-8057-CCF66F2B2052}" type="pres">
      <dgm:prSet presAssocID="{66594BAD-C4F1-4738-8449-85B953CB9DD3}" presName="middleBoxChildren" presStyleCnt="0"/>
      <dgm:spPr/>
    </dgm:pt>
    <dgm:pt modelId="{D8408ED2-335F-4481-B747-1938966EE50A}" type="pres">
      <dgm:prSet presAssocID="{22CDD2D0-EA15-430E-B804-C30EAC0156C5}" presName="m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AF4E7B6-094B-4347-B66C-617E9B90A06F}" srcId="{66594BAD-C4F1-4738-8449-85B953CB9DD3}" destId="{D7D11F9E-37DA-4756-9727-DC84120A61F2}" srcOrd="1" destOrd="0" parTransId="{6964E271-F58A-4362-8901-5F9582E83656}" sibTransId="{C0B592F9-8689-42B0-ADE8-B26D81A59EC7}"/>
    <dgm:cxn modelId="{B97E23BB-0AC6-4839-974D-5FE62C335F1D}" type="presOf" srcId="{66594BAD-C4F1-4738-8449-85B953CB9DD3}" destId="{C06135EC-526D-49AE-BE4A-A1646FCF583F}" srcOrd="0" destOrd="0" presId="urn:microsoft.com/office/officeart/2005/8/layout/target2"/>
    <dgm:cxn modelId="{39BA5101-3F8C-4E63-8D5D-11EBA6597E6B}" srcId="{70347BE9-A00D-4CE9-96A8-2621CFB2CEED}" destId="{B0A8C6C8-61EC-44DA-9BD2-2674AEEA1714}" srcOrd="0" destOrd="0" parTransId="{5E4E10E8-987B-4AE0-A207-8222694D3B0E}" sibTransId="{8221F5F3-EA30-4BA8-A8DB-BB8A2A7C1281}"/>
    <dgm:cxn modelId="{0227CE44-A94E-492A-8F69-233DDEA45780}" srcId="{D7D11F9E-37DA-4756-9727-DC84120A61F2}" destId="{22CDD2D0-EA15-430E-B804-C30EAC0156C5}" srcOrd="0" destOrd="0" parTransId="{A9BA0D59-1B58-4924-9F40-22B2E08D1720}" sibTransId="{FA2240BA-914B-4E98-8094-C5E8ACB3060F}"/>
    <dgm:cxn modelId="{00BFD613-8005-48A9-8E79-07BB1AA3FA0C}" type="presOf" srcId="{D7D11F9E-37DA-4756-9727-DC84120A61F2}" destId="{E6B64B26-CEAE-4FB8-92E8-ED087AB9F57F}" srcOrd="0" destOrd="0" presId="urn:microsoft.com/office/officeart/2005/8/layout/target2"/>
    <dgm:cxn modelId="{C1D7A72F-39EB-40F0-B242-284B318A2146}" type="presOf" srcId="{22CDD2D0-EA15-430E-B804-C30EAC0156C5}" destId="{D8408ED2-335F-4481-B747-1938966EE50A}" srcOrd="0" destOrd="0" presId="urn:microsoft.com/office/officeart/2005/8/layout/target2"/>
    <dgm:cxn modelId="{F75F194C-4177-48C8-91D8-ABFBBEF28584}" type="presOf" srcId="{B0A8C6C8-61EC-44DA-9BD2-2674AEEA1714}" destId="{84D91BED-46A6-4CF1-92B4-9990B79B5311}" srcOrd="0" destOrd="0" presId="urn:microsoft.com/office/officeart/2005/8/layout/target2"/>
    <dgm:cxn modelId="{77458B9E-345B-42E2-BFAE-75F6C3E3357C}" type="presOf" srcId="{70347BE9-A00D-4CE9-96A8-2621CFB2CEED}" destId="{A8AC0A9B-B3E0-45CC-8C23-54A1E145FB4C}" srcOrd="0" destOrd="0" presId="urn:microsoft.com/office/officeart/2005/8/layout/target2"/>
    <dgm:cxn modelId="{130FCA92-4713-479D-BC67-4FE4EB5BB4D4}" srcId="{66594BAD-C4F1-4738-8449-85B953CB9DD3}" destId="{70347BE9-A00D-4CE9-96A8-2621CFB2CEED}" srcOrd="0" destOrd="0" parTransId="{2D9B1D4C-957C-4E6C-89F7-6F325A8CF8DB}" sibTransId="{C409CE51-A3EE-4BA8-92F5-1A74183977DF}"/>
    <dgm:cxn modelId="{170093BA-90C1-4B28-A0B5-FA7A3479AADE}" type="presParOf" srcId="{C06135EC-526D-49AE-BE4A-A1646FCF583F}" destId="{DD5F2C04-478A-43AC-A017-4405E5D8BD76}" srcOrd="0" destOrd="0" presId="urn:microsoft.com/office/officeart/2005/8/layout/target2"/>
    <dgm:cxn modelId="{CBBA0039-5FAC-48AE-BAA7-F6BAA4B92E2B}" type="presParOf" srcId="{DD5F2C04-478A-43AC-A017-4405E5D8BD76}" destId="{A8AC0A9B-B3E0-45CC-8C23-54A1E145FB4C}" srcOrd="0" destOrd="0" presId="urn:microsoft.com/office/officeart/2005/8/layout/target2"/>
    <dgm:cxn modelId="{34DCB3C0-CA5C-4583-97B9-BDCA50F5BD95}" type="presParOf" srcId="{DD5F2C04-478A-43AC-A017-4405E5D8BD76}" destId="{E0F6D5E7-54DA-48B3-81FB-32C228330FC3}" srcOrd="1" destOrd="0" presId="urn:microsoft.com/office/officeart/2005/8/layout/target2"/>
    <dgm:cxn modelId="{E17479B8-E4FE-4ACC-B9DE-A09AE5D26989}" type="presParOf" srcId="{E0F6D5E7-54DA-48B3-81FB-32C228330FC3}" destId="{84D91BED-46A6-4CF1-92B4-9990B79B5311}" srcOrd="0" destOrd="0" presId="urn:microsoft.com/office/officeart/2005/8/layout/target2"/>
    <dgm:cxn modelId="{543613D8-391E-40EC-88E0-A9D6B6B3E5EA}" type="presParOf" srcId="{C06135EC-526D-49AE-BE4A-A1646FCF583F}" destId="{3500B96D-90D6-466C-846A-8CAFD11DCDB8}" srcOrd="1" destOrd="0" presId="urn:microsoft.com/office/officeart/2005/8/layout/target2"/>
    <dgm:cxn modelId="{FA131182-AA43-4AAB-8140-B2CF6CA39ED9}" type="presParOf" srcId="{3500B96D-90D6-466C-846A-8CAFD11DCDB8}" destId="{E6B64B26-CEAE-4FB8-92E8-ED087AB9F57F}" srcOrd="0" destOrd="0" presId="urn:microsoft.com/office/officeart/2005/8/layout/target2"/>
    <dgm:cxn modelId="{971AC786-9CEB-4950-97B9-3053870F06F8}" type="presParOf" srcId="{3500B96D-90D6-466C-846A-8CAFD11DCDB8}" destId="{9FB91352-40A8-47C1-8057-CCF66F2B2052}" srcOrd="1" destOrd="0" presId="urn:microsoft.com/office/officeart/2005/8/layout/target2"/>
    <dgm:cxn modelId="{734113FE-0129-488A-BE81-5001A535C59A}" type="presParOf" srcId="{9FB91352-40A8-47C1-8057-CCF66F2B2052}" destId="{D8408ED2-335F-4481-B747-1938966EE50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C72D9-33C0-42DE-8FBE-EED5481555BB}">
      <dsp:nvSpPr>
        <dsp:cNvPr id="0" name=""/>
        <dsp:cNvSpPr/>
      </dsp:nvSpPr>
      <dsp:spPr>
        <a:xfrm>
          <a:off x="1751853" y="988097"/>
          <a:ext cx="3504732" cy="32399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ESTUDIO Y EVALUACIÓN DE LOS QUE HACEMOS Y CÓMO LO HACEMOS Y DE LO QUE HICIMOS Y CÓMO LO HICIMOS</a:t>
          </a:r>
          <a:endParaRPr lang="es-CL" sz="2300" kern="1200" dirty="0"/>
        </a:p>
      </dsp:txBody>
      <dsp:txXfrm>
        <a:off x="1751853" y="988097"/>
        <a:ext cx="3504732" cy="3239906"/>
      </dsp:txXfrm>
    </dsp:sp>
    <dsp:sp modelId="{79062C73-08F5-426D-BC8A-08EAF390510A}">
      <dsp:nvSpPr>
        <dsp:cNvPr id="0" name=""/>
        <dsp:cNvSpPr/>
      </dsp:nvSpPr>
      <dsp:spPr>
        <a:xfrm rot="12817119">
          <a:off x="486534" y="836046"/>
          <a:ext cx="1653180" cy="630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24894-199E-4C6D-88B4-D6289947F231}">
      <dsp:nvSpPr>
        <dsp:cNvPr id="0" name=""/>
        <dsp:cNvSpPr/>
      </dsp:nvSpPr>
      <dsp:spPr>
        <a:xfrm>
          <a:off x="0" y="195519"/>
          <a:ext cx="1249577" cy="996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Preventiva</a:t>
          </a:r>
          <a:endParaRPr lang="es-CL" sz="2000" kern="1200" dirty="0"/>
        </a:p>
      </dsp:txBody>
      <dsp:txXfrm>
        <a:off x="0" y="195519"/>
        <a:ext cx="1249577" cy="996181"/>
      </dsp:txXfrm>
    </dsp:sp>
    <dsp:sp modelId="{85F927C5-8DCC-4712-A65C-5E157942770F}">
      <dsp:nvSpPr>
        <dsp:cNvPr id="0" name=""/>
        <dsp:cNvSpPr/>
      </dsp:nvSpPr>
      <dsp:spPr>
        <a:xfrm rot="19569768">
          <a:off x="4863407" y="833606"/>
          <a:ext cx="1635046" cy="630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01718-105F-4F77-958E-936E2285B7EB}">
      <dsp:nvSpPr>
        <dsp:cNvPr id="0" name=""/>
        <dsp:cNvSpPr/>
      </dsp:nvSpPr>
      <dsp:spPr>
        <a:xfrm>
          <a:off x="5735195" y="195505"/>
          <a:ext cx="1249577" cy="996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Reactiva</a:t>
          </a:r>
          <a:endParaRPr lang="es-CL" sz="2000" kern="1200" dirty="0"/>
        </a:p>
      </dsp:txBody>
      <dsp:txXfrm>
        <a:off x="5735195" y="195505"/>
        <a:ext cx="1249577" cy="9961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1BBD98-C51D-49F3-A93F-B572808F2D06}">
      <dsp:nvSpPr>
        <dsp:cNvPr id="0" name=""/>
        <dsp:cNvSpPr/>
      </dsp:nvSpPr>
      <dsp:spPr>
        <a:xfrm>
          <a:off x="1443175" y="290700"/>
          <a:ext cx="3944888" cy="3944888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Identificación de Riesgos</a:t>
          </a:r>
          <a:endParaRPr lang="es-CL" sz="1400" kern="1200" dirty="0"/>
        </a:p>
      </dsp:txBody>
      <dsp:txXfrm>
        <a:off x="3501092" y="953817"/>
        <a:ext cx="1267999" cy="845333"/>
      </dsp:txXfrm>
    </dsp:sp>
    <dsp:sp modelId="{A4B3FE43-A2E2-4586-AC7A-476870D3039A}">
      <dsp:nvSpPr>
        <dsp:cNvPr id="0" name=""/>
        <dsp:cNvSpPr/>
      </dsp:nvSpPr>
      <dsp:spPr>
        <a:xfrm>
          <a:off x="1476989" y="395897"/>
          <a:ext cx="3944888" cy="394488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Análisis y evaluación de riesgos</a:t>
          </a:r>
          <a:endParaRPr lang="es-CL" sz="1400" kern="1200" dirty="0"/>
        </a:p>
      </dsp:txBody>
      <dsp:txXfrm>
        <a:off x="4017685" y="2198336"/>
        <a:ext cx="1174074" cy="939259"/>
      </dsp:txXfrm>
    </dsp:sp>
    <dsp:sp modelId="{DCF22A9D-A0F0-4CE0-8A4E-A44BC5DE8DFC}">
      <dsp:nvSpPr>
        <dsp:cNvPr id="0" name=""/>
        <dsp:cNvSpPr/>
      </dsp:nvSpPr>
      <dsp:spPr>
        <a:xfrm>
          <a:off x="1387759" y="460706"/>
          <a:ext cx="3944888" cy="3944888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Planificar Respuestas</a:t>
          </a:r>
          <a:endParaRPr lang="es-CL" sz="1400" kern="1200" dirty="0"/>
        </a:p>
      </dsp:txBody>
      <dsp:txXfrm>
        <a:off x="2796648" y="3231521"/>
        <a:ext cx="1127111" cy="1033185"/>
      </dsp:txXfrm>
    </dsp:sp>
    <dsp:sp modelId="{38FC4F4E-55AE-4CA7-A4FB-E6E56972EA2E}">
      <dsp:nvSpPr>
        <dsp:cNvPr id="0" name=""/>
        <dsp:cNvSpPr/>
      </dsp:nvSpPr>
      <dsp:spPr>
        <a:xfrm>
          <a:off x="1298530" y="395897"/>
          <a:ext cx="3944888" cy="3944888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Despliegue</a:t>
          </a:r>
          <a:endParaRPr lang="es-CL" sz="1400" kern="1200" dirty="0"/>
        </a:p>
      </dsp:txBody>
      <dsp:txXfrm>
        <a:off x="1528648" y="2198336"/>
        <a:ext cx="1174074" cy="939259"/>
      </dsp:txXfrm>
    </dsp:sp>
    <dsp:sp modelId="{241101C0-647E-4570-B029-F894A1C7CB35}">
      <dsp:nvSpPr>
        <dsp:cNvPr id="0" name=""/>
        <dsp:cNvSpPr/>
      </dsp:nvSpPr>
      <dsp:spPr>
        <a:xfrm>
          <a:off x="1332343" y="290700"/>
          <a:ext cx="3944888" cy="3944888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Implementación, seguimiento y revisión</a:t>
          </a:r>
          <a:endParaRPr lang="es-CL" sz="1400" kern="1200" dirty="0"/>
        </a:p>
      </dsp:txBody>
      <dsp:txXfrm>
        <a:off x="1951315" y="953817"/>
        <a:ext cx="1267999" cy="845333"/>
      </dsp:txXfrm>
    </dsp:sp>
    <dsp:sp modelId="{AC87734D-EA7C-4E27-9C9B-83ABFF698F52}">
      <dsp:nvSpPr>
        <dsp:cNvPr id="0" name=""/>
        <dsp:cNvSpPr/>
      </dsp:nvSpPr>
      <dsp:spPr>
        <a:xfrm>
          <a:off x="1198782" y="46493"/>
          <a:ext cx="4433303" cy="443330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C8C17-BF0F-47CB-B4CE-F55330257B35}">
      <dsp:nvSpPr>
        <dsp:cNvPr id="0" name=""/>
        <dsp:cNvSpPr/>
      </dsp:nvSpPr>
      <dsp:spPr>
        <a:xfrm>
          <a:off x="1233054" y="151655"/>
          <a:ext cx="4433303" cy="443330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AB2E7-F414-4F10-BDD3-3EF83C23757B}">
      <dsp:nvSpPr>
        <dsp:cNvPr id="0" name=""/>
        <dsp:cNvSpPr/>
      </dsp:nvSpPr>
      <dsp:spPr>
        <a:xfrm>
          <a:off x="1143552" y="216662"/>
          <a:ext cx="4433303" cy="443330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7C3F0-60F9-4E8D-8846-A01FD630735A}">
      <dsp:nvSpPr>
        <dsp:cNvPr id="0" name=""/>
        <dsp:cNvSpPr/>
      </dsp:nvSpPr>
      <dsp:spPr>
        <a:xfrm>
          <a:off x="1054050" y="151655"/>
          <a:ext cx="4433303" cy="443330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A8A9-CDD9-4AAF-BF5E-43C3A1DC8D6B}">
      <dsp:nvSpPr>
        <dsp:cNvPr id="0" name=""/>
        <dsp:cNvSpPr/>
      </dsp:nvSpPr>
      <dsp:spPr>
        <a:xfrm>
          <a:off x="1088321" y="46493"/>
          <a:ext cx="4433303" cy="443330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AC0A9B-B3E0-45CC-8C23-54A1E145FB4C}">
      <dsp:nvSpPr>
        <dsp:cNvPr id="0" name=""/>
        <dsp:cNvSpPr/>
      </dsp:nvSpPr>
      <dsp:spPr>
        <a:xfrm>
          <a:off x="0" y="0"/>
          <a:ext cx="7924800" cy="41148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193542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000" kern="1200" dirty="0" smtClean="0"/>
            <a:t>Sistema: Error como síntoma</a:t>
          </a:r>
          <a:endParaRPr lang="es-CL" sz="4000" kern="1200" dirty="0"/>
        </a:p>
      </dsp:txBody>
      <dsp:txXfrm>
        <a:off x="0" y="0"/>
        <a:ext cx="7924800" cy="4114800"/>
      </dsp:txXfrm>
    </dsp:sp>
    <dsp:sp modelId="{84D91BED-46A6-4CF1-92B4-9990B79B5311}">
      <dsp:nvSpPr>
        <dsp:cNvPr id="0" name=""/>
        <dsp:cNvSpPr/>
      </dsp:nvSpPr>
      <dsp:spPr>
        <a:xfrm>
          <a:off x="198120" y="1028700"/>
          <a:ext cx="1188720" cy="28803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La causa de la mayoría de  los EA se producen por problemas subyacentes que generan un entorno de trabajo propenso a los errores</a:t>
          </a:r>
          <a:endParaRPr lang="es-CL" sz="1500" kern="1200" dirty="0"/>
        </a:p>
      </dsp:txBody>
      <dsp:txXfrm>
        <a:off x="198120" y="1028700"/>
        <a:ext cx="1188720" cy="2880360"/>
      </dsp:txXfrm>
    </dsp:sp>
    <dsp:sp modelId="{E6B64B26-CEAE-4FB8-92E8-ED087AB9F57F}">
      <dsp:nvSpPr>
        <dsp:cNvPr id="0" name=""/>
        <dsp:cNvSpPr/>
      </dsp:nvSpPr>
      <dsp:spPr>
        <a:xfrm>
          <a:off x="1584960" y="1028700"/>
          <a:ext cx="6141720" cy="288036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829029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000" kern="1200" dirty="0" smtClean="0"/>
            <a:t>Factores Humanos</a:t>
          </a:r>
          <a:endParaRPr lang="es-CL" sz="4000" kern="1200" dirty="0"/>
        </a:p>
      </dsp:txBody>
      <dsp:txXfrm>
        <a:off x="1584960" y="1028700"/>
        <a:ext cx="6141720" cy="2880360"/>
      </dsp:txXfrm>
    </dsp:sp>
    <dsp:sp modelId="{D8408ED2-335F-4481-B747-1938966EE50A}">
      <dsp:nvSpPr>
        <dsp:cNvPr id="0" name=""/>
        <dsp:cNvSpPr/>
      </dsp:nvSpPr>
      <dsp:spPr>
        <a:xfrm>
          <a:off x="1738503" y="2324862"/>
          <a:ext cx="5834634" cy="12961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"No podemos cambiar la condición humana, pero sí las condiciones bajo las que trabajan los seres humanos".</a:t>
          </a:r>
          <a:endParaRPr lang="es-CL" sz="1500" kern="1200" dirty="0"/>
        </a:p>
      </dsp:txBody>
      <dsp:txXfrm>
        <a:off x="1738503" y="2324862"/>
        <a:ext cx="5834634" cy="129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2365-A383-473C-9578-53F1836D267D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11A75-6E5C-421E-810A-962BFFDEEA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6979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altLang="es-CL" smtClean="0">
              <a:latin typeface="Times New Roman" pitchFamily="16" charset="0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E49B7A-FF83-4FEF-A18D-A7E43A460D5C}" type="slidenum">
              <a:rPr lang="es-ES" altLang="es-CL" smtClean="0"/>
              <a:pPr/>
              <a:t>5</a:t>
            </a:fld>
            <a:endParaRPr lang="es-ES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3C438-95DF-4FE0-A663-C944A9F1B43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3C438-95DF-4FE0-A663-C944A9F1B43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3C438-95DF-4FE0-A663-C944A9F1B43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3A3C3-36EE-4473-860F-AB5B136B382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237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FD26F9-DFCD-4639-A75C-E0D344154233}" type="slidenum">
              <a:rPr lang="es-ES" sz="1200" smtClean="0"/>
              <a:pPr eaLnBrk="1" hangingPunct="1"/>
              <a:t>42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2385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411AA9-B26F-4BAD-8F82-1EAF4CDF0C43}" type="slidenum">
              <a:rPr lang="es-ES" sz="1200" smtClean="0"/>
              <a:pPr eaLnBrk="1" hangingPunct="1"/>
              <a:t>43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554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2327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680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4888-8487-421E-AB27-470F76488084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D0A4-E61B-464B-A337-6B282AAF0D9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476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4888-8487-421E-AB27-470F76488084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D0A4-E61B-464B-A337-6B282AAF0D9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7370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340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150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871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0593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621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88232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6802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778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CB3E-38EC-4D20-8934-1D7388016FF9}" type="datetimeFigureOut">
              <a:rPr lang="es-CL" smtClean="0"/>
              <a:pPr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148A-DDC8-4C4F-8EAD-68274108DA9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925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042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229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2088" y="30353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altLang="es-CL" sz="2400" b="1" dirty="0">
                <a:solidFill>
                  <a:srgbClr val="000000"/>
                </a:solidFill>
                <a:latin typeface="Verdana" pitchFamily="34" charset="0"/>
              </a:rPr>
              <a:t>Gran cambio en el trabajo sanitario</a:t>
            </a:r>
          </a:p>
          <a:p>
            <a:pPr>
              <a:lnSpc>
                <a:spcPct val="80000"/>
              </a:lnSpc>
            </a:pPr>
            <a:endParaRPr lang="es-ES" altLang="es-CL" b="1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6581775" y="3213100"/>
            <a:ext cx="223837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94" y="1881122"/>
            <a:ext cx="3060046" cy="306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1122"/>
            <a:ext cx="3004050" cy="306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6" name="1 Flecha derecha"/>
          <p:cNvSpPr>
            <a:spLocks noChangeArrowheads="1"/>
          </p:cNvSpPr>
          <p:nvPr/>
        </p:nvSpPr>
        <p:spPr bwMode="auto">
          <a:xfrm>
            <a:off x="3708400" y="3213100"/>
            <a:ext cx="1692275" cy="43180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 altLang="es-CL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054695"/>
            <a:ext cx="8596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403649" y="5373216"/>
            <a:ext cx="640871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altLang="es-CL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Viajamos desde lo simple a lo complejo</a:t>
            </a:r>
            <a:endParaRPr lang="es-ES_tradnl" altLang="es-CL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0243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990600" y="1592263"/>
            <a:ext cx="762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CL" sz="2400" dirty="0">
                <a:solidFill>
                  <a:schemeClr val="tx1"/>
                </a:solidFill>
                <a:latin typeface="Verdana" pitchFamily="34" charset="0"/>
              </a:rPr>
              <a:t>El riesgo ha existido siempre. </a:t>
            </a:r>
          </a:p>
          <a:p>
            <a:pPr algn="just"/>
            <a:r>
              <a:rPr lang="es-ES" altLang="es-CL" sz="2400" dirty="0">
                <a:solidFill>
                  <a:schemeClr val="tx1"/>
                </a:solidFill>
                <a:latin typeface="Verdana" pitchFamily="34" charset="0"/>
              </a:rPr>
              <a:t>La ocurrencia de eventos adversos también</a:t>
            </a:r>
            <a:endParaRPr lang="es-ES_tradnl" altLang="es-CL" sz="2400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539552" y="4006850"/>
            <a:ext cx="8064896" cy="5539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altLang="es-CL" sz="2000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Arial" charset="0"/>
              </a:rPr>
              <a:t>   La </a:t>
            </a:r>
            <a:r>
              <a:rPr lang="es-ES_tradnl" altLang="es-CL" sz="200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Arial" charset="0"/>
              </a:rPr>
              <a:t>Seguridad de las personas en </a:t>
            </a:r>
            <a:r>
              <a:rPr lang="es-ES_tradnl" altLang="es-CL" sz="2000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  <a:cs typeface="Arial" charset="0"/>
              </a:rPr>
              <a:t>general, no solo de los pacientes.</a:t>
            </a:r>
            <a:endParaRPr lang="es-ES_tradnl" altLang="es-CL" sz="2000" dirty="0">
              <a:solidFill>
                <a:schemeClr val="tx1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057400" y="2690813"/>
            <a:ext cx="46021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altLang="es-CL" b="1" dirty="0">
              <a:solidFill>
                <a:schemeClr val="tx1"/>
              </a:solidFill>
              <a:cs typeface="Arial" charset="0"/>
            </a:endParaRPr>
          </a:p>
          <a:p>
            <a:r>
              <a:rPr lang="es-ES_tradnl" altLang="es-CL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¿Que buscamos?</a:t>
            </a:r>
          </a:p>
          <a:p>
            <a:endParaRPr lang="es-ES_tradnl" altLang="es-CL" sz="1400" dirty="0">
              <a:solidFill>
                <a:schemeClr val="tx1"/>
              </a:solidFill>
            </a:endParaRPr>
          </a:p>
          <a:p>
            <a:endParaRPr lang="es-ES_tradnl" altLang="es-CL" sz="1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1267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765648" y="332656"/>
            <a:ext cx="6054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800" b="1" dirty="0">
                <a:solidFill>
                  <a:srgbClr val="292934"/>
                </a:solidFill>
              </a:rPr>
              <a:t>Estrategias para aumentar  la seguridad</a:t>
            </a:r>
            <a:endParaRPr lang="es-ES_tradnl" altLang="es-CL" sz="2800" b="1" i="1" dirty="0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584" y="2060848"/>
            <a:ext cx="7589341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altLang="es-CL" sz="24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Identificar los riesgos tanto existentes como potenciales y gestionar soluciones útiles a largo plazo </a:t>
            </a:r>
          </a:p>
          <a:p>
            <a:pPr>
              <a:lnSpc>
                <a:spcPct val="8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endParaRPr lang="es-ES" altLang="es-CL" sz="2000" dirty="0" smtClean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endParaRPr lang="es-ES" altLang="es-CL" sz="2000" dirty="0" smtClean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>
              <a:lnSpc>
                <a:spcPct val="8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             </a:t>
            </a:r>
          </a:p>
          <a:p>
            <a:pPr algn="ctr">
              <a:lnSpc>
                <a:spcPct val="80000"/>
              </a:lnSpc>
            </a:pPr>
            <a:r>
              <a:rPr lang="es-ES" altLang="es-CL" sz="2800" dirty="0">
                <a:solidFill>
                  <a:srgbClr val="FF0000"/>
                </a:solidFill>
                <a:latin typeface="Arial" charset="0"/>
                <a:ea typeface="ＭＳ Ｐゴシック" pitchFamily="-109" charset="-128"/>
              </a:rPr>
              <a:t>¡Para el conjunto del sistema!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" y="-27384"/>
            <a:ext cx="8219256" cy="648072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Estudio Nacional de Incidencia de Eventos </a:t>
            </a:r>
            <a:br>
              <a:rPr lang="es-CL" sz="2700" b="1" dirty="0" smtClean="0">
                <a:latin typeface="Arial" pitchFamily="34" charset="0"/>
                <a:cs typeface="Arial" pitchFamily="34" charset="0"/>
              </a:rPr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Adversos en Hospitales Públicos, 2009* </a:t>
            </a:r>
            <a:endParaRPr lang="es-CL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lnSpcReduction="10000"/>
          </a:bodyPr>
          <a:lstStyle/>
          <a:p>
            <a:endParaRPr lang="es-CL" dirty="0" smtClean="0"/>
          </a:p>
          <a:p>
            <a:pPr>
              <a:buNone/>
            </a:pPr>
            <a:endParaRPr lang="es-CL" sz="1800" dirty="0" smtClean="0"/>
          </a:p>
          <a:p>
            <a:pPr>
              <a:buNone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Objetivo:</a:t>
            </a:r>
          </a:p>
          <a:p>
            <a:pPr>
              <a:buNone/>
            </a:pPr>
            <a:endParaRPr lang="es-CL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Determinar la incidencia, la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evitabilidad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y el impacto de los eventos adversos en los hospitales públicos de Chile.</a:t>
            </a:r>
          </a:p>
          <a:p>
            <a:pPr algn="just">
              <a:buNone/>
            </a:pPr>
            <a:endParaRPr lang="es-CL" dirty="0" smtClean="0"/>
          </a:p>
          <a:p>
            <a:pPr algn="just">
              <a:buNone/>
            </a:pPr>
            <a:endParaRPr lang="es-CL" dirty="0" smtClean="0"/>
          </a:p>
          <a:p>
            <a:pPr algn="r">
              <a:buNone/>
            </a:pPr>
            <a:r>
              <a:rPr lang="es-CL" sz="900" dirty="0" smtClean="0">
                <a:latin typeface="Arial" pitchFamily="34" charset="0"/>
                <a:cs typeface="Arial" pitchFamily="34" charset="0"/>
              </a:rPr>
              <a:t>*Nancy </a:t>
            </a:r>
            <a:r>
              <a:rPr lang="es-CL" sz="900" dirty="0" err="1" smtClean="0">
                <a:latin typeface="Arial" pitchFamily="34" charset="0"/>
                <a:cs typeface="Arial" pitchFamily="34" charset="0"/>
              </a:rPr>
              <a:t>Jezzi</a:t>
            </a:r>
            <a:r>
              <a:rPr lang="es-CL" sz="900" dirty="0" smtClean="0">
                <a:latin typeface="Arial" pitchFamily="34" charset="0"/>
                <a:cs typeface="Arial" pitchFamily="34" charset="0"/>
              </a:rPr>
              <a:t> Álvarez Ortiz, </a:t>
            </a:r>
            <a:r>
              <a:rPr lang="es-CL" sz="900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es-CL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9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es-CL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900" dirty="0" err="1" smtClean="0">
                <a:latin typeface="Arial" pitchFamily="34" charset="0"/>
                <a:cs typeface="Arial" pitchFamily="34" charset="0"/>
              </a:rPr>
              <a:t>Health</a:t>
            </a:r>
            <a:endParaRPr lang="es-CL" sz="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Estudio de Cohorte Retrospectiva </a:t>
            </a:r>
          </a:p>
          <a:p>
            <a:pPr algn="just"/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sz="2000" dirty="0" smtClean="0">
                <a:latin typeface="Arial" pitchFamily="34" charset="0"/>
                <a:cs typeface="Arial" pitchFamily="34" charset="0"/>
              </a:rPr>
              <a:t>Muestra: 32 hospitales, 5.706 pacientes, 32.879 días de estada.</a:t>
            </a:r>
          </a:p>
          <a:p>
            <a:pPr algn="just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sz="2000" dirty="0" smtClean="0">
                <a:latin typeface="Arial" pitchFamily="34" charset="0"/>
                <a:cs typeface="Arial" pitchFamily="34" charset="0"/>
              </a:rPr>
              <a:t>Complejidad de hospitales : Alta, Media y Baja</a:t>
            </a:r>
          </a:p>
          <a:p>
            <a:pPr algn="just">
              <a:buNone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CL" sz="2000" dirty="0" smtClean="0">
                <a:latin typeface="Arial" pitchFamily="34" charset="0"/>
                <a:cs typeface="Arial" pitchFamily="34" charset="0"/>
              </a:rPr>
              <a:t>Ubicación geográfica : Norte, Centro  y Sur.</a:t>
            </a:r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CL" sz="2400" b="1" dirty="0" smtClean="0">
                <a:latin typeface="Arial" pitchFamily="34" charset="0"/>
                <a:cs typeface="Arial" pitchFamily="34" charset="0"/>
              </a:rPr>
              <a:t>Estudio Nacional de Incidencia de Eventos </a:t>
            </a:r>
            <a:br>
              <a:rPr lang="es-CL" sz="2400" b="1" dirty="0" smtClean="0">
                <a:latin typeface="Arial" pitchFamily="34" charset="0"/>
                <a:cs typeface="Arial" pitchFamily="34" charset="0"/>
              </a:rPr>
            </a:b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Adversos en Hospitales Públicos, 2009 </a:t>
            </a:r>
            <a:endParaRPr lang="es-C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pPr algn="just"/>
            <a:r>
              <a:rPr lang="es-CL" sz="2400" dirty="0" smtClean="0">
                <a:latin typeface="Arial" pitchFamily="34" charset="0"/>
                <a:cs typeface="Arial" pitchFamily="34" charset="0"/>
              </a:rPr>
              <a:t>La incidencia de pacientes con EA relacionado con la asistencia sanitaria fue 6,7% </a:t>
            </a:r>
          </a:p>
          <a:p>
            <a:pPr algn="just"/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            380 pacientes de 5.706.</a:t>
            </a:r>
          </a:p>
          <a:p>
            <a:pPr algn="just">
              <a:buNone/>
            </a:pP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            433 Eventos adversos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Estudio Nacional de Incidencia de Eventos</a:t>
            </a:r>
            <a:br>
              <a:rPr lang="es-CL" sz="2700" b="1" dirty="0" smtClean="0">
                <a:latin typeface="Arial" pitchFamily="34" charset="0"/>
                <a:cs typeface="Arial" pitchFamily="34" charset="0"/>
              </a:rPr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 Adversos en Hospitales Públicos, 2009 </a:t>
            </a:r>
            <a:endParaRPr lang="es-C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sz="2400" b="1" dirty="0" err="1" smtClean="0">
                <a:latin typeface="Arial" pitchFamily="34" charset="0"/>
                <a:cs typeface="Arial" pitchFamily="34" charset="0"/>
              </a:rPr>
              <a:t>Evitabilidad</a:t>
            </a:r>
            <a:endParaRPr lang="es-C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-   Total o alta: 56%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Moderada: 30%</a:t>
            </a:r>
            <a:endParaRPr lang="es-CL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Mínima o ausente: 12%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No evaluada: 2%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62880" y="-993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Estudio Nacional de Incidencia de Eventos</a:t>
            </a:r>
            <a:br>
              <a:rPr lang="es-CL" sz="2700" b="1" dirty="0" smtClean="0">
                <a:latin typeface="Arial" pitchFamily="34" charset="0"/>
                <a:cs typeface="Arial" pitchFamily="34" charset="0"/>
              </a:rPr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 Adversos en Hospitales Públicos, 2009 </a:t>
            </a:r>
            <a:endParaRPr lang="es-C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C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Impacto</a:t>
            </a:r>
          </a:p>
          <a:p>
            <a:pPr>
              <a:buNone/>
            </a:pP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Leve29%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Moderado: 56%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Grave: 15% 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Estudio Nacional de Incidencia de Eventos </a:t>
            </a:r>
            <a:br>
              <a:rPr lang="es-CL" sz="2700" b="1" dirty="0" smtClean="0">
                <a:latin typeface="Arial" pitchFamily="34" charset="0"/>
                <a:cs typeface="Arial" pitchFamily="34" charset="0"/>
              </a:rPr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Adversos en Hospitales Públicos, 2009 </a:t>
            </a:r>
            <a:endParaRPr lang="es-C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Impacto</a:t>
            </a:r>
          </a:p>
          <a:p>
            <a:pPr>
              <a:buNone/>
            </a:pP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Aumento de la estancia hospitalaria: 38,6%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Reingreso hospitalario: 31,2%</a:t>
            </a:r>
          </a:p>
          <a:p>
            <a:pPr>
              <a:buFontTx/>
              <a:buChar char="-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Fallecieron:  3,9% 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Estudio Nacional de Incidencia de Eventos</a:t>
            </a:r>
            <a:br>
              <a:rPr lang="es-CL" sz="2700" b="1" dirty="0" smtClean="0">
                <a:latin typeface="Arial" pitchFamily="34" charset="0"/>
                <a:cs typeface="Arial" pitchFamily="34" charset="0"/>
              </a:rPr>
            </a:br>
            <a:r>
              <a:rPr lang="es-CL" sz="2700" b="1" dirty="0" smtClean="0">
                <a:latin typeface="Arial" pitchFamily="34" charset="0"/>
                <a:cs typeface="Arial" pitchFamily="34" charset="0"/>
              </a:rPr>
              <a:t> Adversos en Hospitales Públicos, 2009 </a:t>
            </a:r>
            <a:endParaRPr lang="es-CL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9"/>
          <p:cNvCxnSpPr>
            <a:cxnSpLocks noChangeShapeType="1"/>
          </p:cNvCxnSpPr>
          <p:nvPr/>
        </p:nvCxnSpPr>
        <p:spPr bwMode="auto">
          <a:xfrm>
            <a:off x="1908175" y="981075"/>
            <a:ext cx="5111750" cy="0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05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907624" y="2636838"/>
            <a:ext cx="3225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s-CL" sz="2400" b="1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</a:t>
            </a:r>
            <a:r>
              <a:rPr lang="es-ES_tradnl" altLang="es-CL" sz="2400" b="1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Gestión de Riesgos</a:t>
            </a:r>
            <a:endParaRPr lang="es-ES_tradnl" altLang="es-CL" sz="2400" b="1" dirty="0">
              <a:solidFill>
                <a:schemeClr val="tx1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5749924" y="5301208"/>
            <a:ext cx="27105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altLang="es-CL" sz="1600" b="1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16 de noviembre de 2018</a:t>
            </a:r>
            <a:endParaRPr lang="es-ES_tradnl" altLang="es-CL" sz="1600" b="1" dirty="0">
              <a:solidFill>
                <a:schemeClr val="tx1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2054" name="1 CuadroTexto"/>
          <p:cNvSpPr txBox="1">
            <a:spLocks noChangeArrowheads="1"/>
          </p:cNvSpPr>
          <p:nvPr/>
        </p:nvSpPr>
        <p:spPr bwMode="auto">
          <a:xfrm>
            <a:off x="2646363" y="4149725"/>
            <a:ext cx="36337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CL" sz="200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Dr. Reynaldo Gheza Pontarelli</a:t>
            </a:r>
          </a:p>
        </p:txBody>
      </p:sp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2" cstate="print"/>
          <a:srcRect r="3067"/>
          <a:stretch>
            <a:fillRect/>
          </a:stretch>
        </p:blipFill>
        <p:spPr bwMode="auto">
          <a:xfrm>
            <a:off x="457200" y="5013177"/>
            <a:ext cx="2913063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4339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95288" y="2492896"/>
            <a:ext cx="849788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 altLang="es-CL" sz="2400" b="1" dirty="0">
              <a:solidFill>
                <a:schemeClr val="tx1"/>
              </a:solidFill>
              <a:cs typeface="Arial" charset="0"/>
            </a:endParaRPr>
          </a:p>
          <a:p>
            <a:r>
              <a:rPr lang="es-ES_tradnl" altLang="es-CL" sz="2400" b="1" dirty="0">
                <a:solidFill>
                  <a:srgbClr val="FF0000"/>
                </a:solidFill>
                <a:cs typeface="Arial" charset="0"/>
              </a:rPr>
              <a:t>GESTIONAR LA </a:t>
            </a:r>
            <a:r>
              <a:rPr lang="es-ES_tradnl" altLang="es-CL" sz="2400" b="1" dirty="0" smtClean="0">
                <a:solidFill>
                  <a:srgbClr val="FF0000"/>
                </a:solidFill>
                <a:cs typeface="Arial" charset="0"/>
              </a:rPr>
              <a:t>CALIDAD……… </a:t>
            </a:r>
            <a:r>
              <a:rPr lang="es-ES_tradnl" altLang="es-CL" sz="2400" b="1" dirty="0" smtClean="0">
                <a:cs typeface="Arial" charset="0"/>
              </a:rPr>
              <a:t>q</a:t>
            </a:r>
            <a:r>
              <a:rPr lang="es-ES_tradnl" altLang="es-CL" sz="2400" b="1" dirty="0" smtClean="0">
                <a:solidFill>
                  <a:schemeClr val="tx1"/>
                </a:solidFill>
                <a:cs typeface="Arial" charset="0"/>
              </a:rPr>
              <a:t>ue </a:t>
            </a:r>
            <a:r>
              <a:rPr lang="es-ES_tradnl" altLang="es-CL" sz="2400" b="1" dirty="0">
                <a:solidFill>
                  <a:schemeClr val="tx1"/>
                </a:solidFill>
                <a:cs typeface="Arial" charset="0"/>
              </a:rPr>
              <a:t>no es otra cosa que</a:t>
            </a:r>
            <a:r>
              <a:rPr lang="es-ES_tradnl" altLang="es-CL" sz="2400" b="1" dirty="0" smtClean="0">
                <a:solidFill>
                  <a:schemeClr val="tx1"/>
                </a:solidFill>
                <a:cs typeface="Arial" charset="0"/>
              </a:rPr>
              <a:t>……..</a:t>
            </a:r>
          </a:p>
          <a:p>
            <a:endParaRPr lang="es-ES_tradnl" altLang="es-CL" sz="2400" b="1" dirty="0" smtClean="0">
              <a:cs typeface="Arial" charset="0"/>
            </a:endParaRPr>
          </a:p>
          <a:p>
            <a:endParaRPr lang="es-ES_tradnl" altLang="es-CL" sz="2400" b="1" dirty="0">
              <a:solidFill>
                <a:schemeClr val="tx1"/>
              </a:solidFill>
              <a:cs typeface="Arial" charset="0"/>
            </a:endParaRPr>
          </a:p>
          <a:p>
            <a:r>
              <a:rPr lang="es-ES_tradnl" altLang="es-CL" sz="2400" b="1" dirty="0">
                <a:solidFill>
                  <a:srgbClr val="FF0000"/>
                </a:solidFill>
                <a:cs typeface="Arial" charset="0"/>
              </a:rPr>
              <a:t>                                                      ¡GESTIONAR LA SEGURIDAD!</a:t>
            </a:r>
            <a:endParaRPr lang="es-ES_tradnl" altLang="es-CL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64088" y="375047"/>
            <a:ext cx="3529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altLang="es-CL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¿Qué podemos hacer?</a:t>
            </a:r>
            <a:endParaRPr lang="es-ES_tradnl" altLang="es-CL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57200" y="304800"/>
          <a:ext cx="8458200" cy="5505450"/>
        </p:xfrm>
        <a:graphic>
          <a:graphicData uri="http://schemas.openxmlformats.org/presentationml/2006/ole">
            <p:oleObj spid="_x0000_s1026" name="Imagen de mapa de bits" r:id="rId4" imgW="7333333" imgH="477269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15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44450"/>
            <a:ext cx="723629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Gestión de Riesgos Sanitarios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4129222038"/>
              </p:ext>
            </p:extLst>
          </p:nvPr>
        </p:nvGraphicFramePr>
        <p:xfrm>
          <a:off x="1187624" y="1613024"/>
          <a:ext cx="700844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077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685683827"/>
              </p:ext>
            </p:extLst>
          </p:nvPr>
        </p:nvGraphicFramePr>
        <p:xfrm>
          <a:off x="1187624" y="1196752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3 Grupo"/>
          <p:cNvGrpSpPr/>
          <p:nvPr/>
        </p:nvGrpSpPr>
        <p:grpSpPr>
          <a:xfrm>
            <a:off x="-42643" y="332657"/>
            <a:ext cx="2598419" cy="2592287"/>
            <a:chOff x="3200782" y="2057743"/>
            <a:chExt cx="2742435" cy="2742514"/>
          </a:xfrm>
        </p:grpSpPr>
        <p:sp>
          <p:nvSpPr>
            <p:cNvPr id="5" name="4 Flecha circular"/>
            <p:cNvSpPr/>
            <p:nvPr/>
          </p:nvSpPr>
          <p:spPr>
            <a:xfrm>
              <a:off x="3200782" y="2057743"/>
              <a:ext cx="2742435" cy="274251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" name="5 Grupo"/>
            <p:cNvGrpSpPr/>
            <p:nvPr/>
          </p:nvGrpSpPr>
          <p:grpSpPr>
            <a:xfrm>
              <a:off x="3806968" y="3046529"/>
              <a:ext cx="1530063" cy="764941"/>
              <a:chOff x="3479925" y="992901"/>
              <a:chExt cx="1530063" cy="764941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3479925" y="992901"/>
                <a:ext cx="1530063" cy="76494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7 Rectángulo"/>
              <p:cNvSpPr/>
              <p:nvPr/>
            </p:nvSpPr>
            <p:spPr>
              <a:xfrm>
                <a:off x="3479925" y="992901"/>
                <a:ext cx="1530063" cy="7649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CL" sz="2400" kern="1200" dirty="0" smtClean="0">
                    <a:solidFill>
                      <a:schemeClr val="tx2"/>
                    </a:solidFill>
                  </a:rPr>
                  <a:t>Prevenir los EA</a:t>
                </a:r>
                <a:endParaRPr lang="es-CL" sz="2400" kern="12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6" name="8 Grupo"/>
          <p:cNvGrpSpPr/>
          <p:nvPr/>
        </p:nvGrpSpPr>
        <p:grpSpPr>
          <a:xfrm>
            <a:off x="3794426" y="2924944"/>
            <a:ext cx="1512168" cy="1276498"/>
            <a:chOff x="3766479" y="3625563"/>
            <a:chExt cx="1542281" cy="100248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4 Rectángulo redondeado"/>
            <p:cNvSpPr/>
            <p:nvPr/>
          </p:nvSpPr>
          <p:spPr>
            <a:xfrm>
              <a:off x="3766479" y="3625563"/>
              <a:ext cx="1542281" cy="100248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5 Rectángulo"/>
            <p:cNvSpPr/>
            <p:nvPr/>
          </p:nvSpPr>
          <p:spPr>
            <a:xfrm>
              <a:off x="3815416" y="3674500"/>
              <a:ext cx="1444407" cy="90460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100" kern="1200" dirty="0" smtClean="0"/>
                <a:t>Comunicación</a:t>
              </a:r>
              <a:endParaRPr lang="es-CL" sz="11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965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554464" y="2420888"/>
            <a:ext cx="780375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387350" eaLnBrk="1" hangingPunct="1">
              <a:buClr>
                <a:schemeClr val="tx1"/>
              </a:buClr>
              <a:buNone/>
            </a:pPr>
            <a:r>
              <a:rPr lang="es-ES" sz="2000" dirty="0" smtClean="0">
                <a:solidFill>
                  <a:schemeClr val="tx2"/>
                </a:solidFill>
                <a:latin typeface="Cambria" pitchFamily="18" charset="0"/>
              </a:rPr>
              <a:t>“El principal reto que se plantea es no culpar ni castigar, sino evitar que ocurran los errores —ya sean humanos o del sistema………</a:t>
            </a:r>
            <a:endParaRPr lang="es-ES" sz="2000" dirty="0" smtClean="0">
              <a:solidFill>
                <a:schemeClr val="tx2"/>
              </a:solidFill>
            </a:endParaRPr>
          </a:p>
          <a:p>
            <a:pPr marL="0" indent="387350" algn="just" eaLnBrk="1" hangingPunct="1">
              <a:buClr>
                <a:schemeClr val="tx1"/>
              </a:buClr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pPr marL="0" indent="387350" algn="just" eaLnBrk="1" hangingPunct="1">
              <a:buClr>
                <a:schemeClr val="tx1"/>
              </a:buClr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pPr marL="0" indent="387350" algn="just" eaLnBrk="1" hangingPunct="1">
              <a:buClr>
                <a:schemeClr val="tx1"/>
              </a:buClr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pPr marL="0" indent="387350" algn="just" eaLnBrk="1" hangingPunct="1">
              <a:buClr>
                <a:schemeClr val="tx1"/>
              </a:buClr>
              <a:buNone/>
            </a:pPr>
            <a:endParaRPr lang="es-ES" sz="2000" dirty="0" smtClean="0">
              <a:solidFill>
                <a:schemeClr val="tx2"/>
              </a:solidFill>
            </a:endParaRPr>
          </a:p>
          <a:p>
            <a:pPr marL="0" indent="387350" algn="r" eaLnBrk="1" hangingPunct="1">
              <a:buClr>
                <a:schemeClr val="tx1"/>
              </a:buClr>
              <a:buNone/>
            </a:pPr>
            <a:r>
              <a:rPr lang="es-ES" sz="900" dirty="0" smtClean="0">
                <a:solidFill>
                  <a:schemeClr val="tx2"/>
                </a:solidFill>
              </a:rPr>
              <a:t>Sir </a:t>
            </a:r>
            <a:r>
              <a:rPr lang="es-ES" sz="900" dirty="0" err="1" smtClean="0">
                <a:solidFill>
                  <a:schemeClr val="tx2"/>
                </a:solidFill>
              </a:rPr>
              <a:t>Liam</a:t>
            </a:r>
            <a:r>
              <a:rPr lang="es-ES" sz="900" dirty="0" smtClean="0">
                <a:solidFill>
                  <a:schemeClr val="tx2"/>
                </a:solidFill>
              </a:rPr>
              <a:t> </a:t>
            </a:r>
            <a:r>
              <a:rPr lang="es-ES" sz="900" dirty="0" err="1" smtClean="0">
                <a:solidFill>
                  <a:schemeClr val="tx2"/>
                </a:solidFill>
              </a:rPr>
              <a:t>Donaldson</a:t>
            </a:r>
            <a:r>
              <a:rPr lang="es-ES" sz="900" dirty="0" smtClean="0">
                <a:solidFill>
                  <a:schemeClr val="tx2"/>
                </a:solidFill>
              </a:rPr>
              <a:t> , médico jefe del Reino Unido y presidente de la nueva Alianza Mundial para la Seguridad del Paciente</a:t>
            </a:r>
            <a:endParaRPr lang="es-CL" sz="900" dirty="0" smtClean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715272" y="6286521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 smtClean="0">
                <a:latin typeface="Freestyle Script" pitchFamily="66" charset="0"/>
              </a:rPr>
              <a:t>Andrea Martones R.</a:t>
            </a:r>
            <a:endParaRPr lang="es-CL" sz="1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923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125760"/>
            <a:ext cx="5122912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Enfoque de Sistema</a:t>
            </a:r>
            <a:endParaRPr lang="es-C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4294967295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715272" y="629753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 smtClean="0">
                <a:latin typeface="Freestyle Script" pitchFamily="66" charset="0"/>
              </a:rPr>
              <a:t>Andrea Martones R.</a:t>
            </a:r>
            <a:endParaRPr lang="es-CL" sz="1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2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6387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90600" y="1592263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CL" sz="2400" b="1">
                <a:solidFill>
                  <a:srgbClr val="292934"/>
                </a:solidFill>
                <a:latin typeface="Verdana" pitchFamily="34" charset="0"/>
              </a:rPr>
              <a:t>Análisis de Riesgos</a:t>
            </a:r>
            <a:endParaRPr lang="es-ES_tradnl" altLang="es-CL" sz="2400" b="1" i="1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1219200" y="2492375"/>
            <a:ext cx="7197725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Es posible detectarlos?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Son aceptables?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Son evitables?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Cual es su Impacto sobre la institución?</a:t>
            </a:r>
          </a:p>
          <a:p>
            <a:pPr>
              <a:buFont typeface="Times New Roman" pitchFamily="18" charset="0"/>
              <a:buNone/>
              <a:defRPr/>
            </a:pPr>
            <a:endParaRPr lang="es-ES" sz="2000" dirty="0" smtClean="0">
              <a:solidFill>
                <a:srgbClr val="292934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8435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37656" y="404664"/>
            <a:ext cx="6126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¿Qué es la Gestión de riesgos/Calidad?</a:t>
            </a:r>
            <a:endParaRPr lang="es-ES_tradnl" altLang="es-CL" sz="2400" b="1" i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219200" y="1628800"/>
            <a:ext cx="73914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CL" sz="2000" b="1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Es una metodología : </a:t>
            </a:r>
          </a:p>
          <a:p>
            <a:endParaRPr lang="es-ES" altLang="es-CL" sz="2000" b="1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1- Identificamos las incertidumbres y  riesgos asociados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2- Evaluamos el impacto.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3- Priorizamos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4- Definimos </a:t>
            </a:r>
            <a:r>
              <a:rPr lang="es-ES" altLang="es-CL" sz="2000" dirty="0" smtClean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e implementamos acciones </a:t>
            </a: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de mejora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5- Hacemos seguimiento continuo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6- Evaluamos el impacto</a:t>
            </a: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7- Volvemos a empezar</a:t>
            </a:r>
          </a:p>
          <a:p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Esto no es otra cosa que </a:t>
            </a:r>
            <a:r>
              <a:rPr lang="es-ES" altLang="es-CL" sz="2000" dirty="0" smtClean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Mejora </a:t>
            </a: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continua</a:t>
            </a:r>
          </a:p>
          <a:p>
            <a:endParaRPr lang="es-ES" altLang="es-CL" dirty="0">
              <a:solidFill>
                <a:srgbClr val="292934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12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>
          <a:xfrm>
            <a:off x="4283968" y="274638"/>
            <a:ext cx="4402832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s-CL" sz="2400" b="1" dirty="0" smtClean="0">
                <a:latin typeface="Arial" pitchFamily="34" charset="0"/>
                <a:cs typeface="Arial" pitchFamily="34" charset="0"/>
              </a:rPr>
              <a:t>Ciclo PDCA modificado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2071688"/>
            <a:ext cx="8435975" cy="4929187"/>
          </a:xfrm>
        </p:spPr>
        <p:txBody>
          <a:bodyPr/>
          <a:lstStyle/>
          <a:p>
            <a:pPr eaLnBrk="1" hangingPunct="1"/>
            <a:r>
              <a:rPr lang="es-CL" sz="2000" dirty="0" smtClean="0">
                <a:latin typeface="Arial" pitchFamily="34" charset="0"/>
                <a:cs typeface="Arial" pitchFamily="34" charset="0"/>
              </a:rPr>
              <a:t>Plan           La dirección promueve la Calidad Total</a:t>
            </a:r>
          </a:p>
          <a:p>
            <a:pPr eaLnBrk="1" hangingPunct="1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CL" sz="2000" dirty="0" smtClean="0">
                <a:latin typeface="Arial" pitchFamily="34" charset="0"/>
                <a:cs typeface="Arial" pitchFamily="34" charset="0"/>
              </a:rPr>
              <a:t>Do              El operario realiza acciones correctoras</a:t>
            </a:r>
          </a:p>
          <a:p>
            <a:pPr eaLnBrk="1" hangingPunct="1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Check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        El inspector y la dirección comprueban</a:t>
            </a:r>
          </a:p>
          <a:p>
            <a:pPr eaLnBrk="1" hangingPunct="1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             La dirección corrige y normaliza              </a:t>
            </a:r>
            <a:r>
              <a:rPr lang="es-C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241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7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11363"/>
            <a:ext cx="8229600" cy="4081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Planificar    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Definir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objetivos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                         Decidir métodos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Hacer         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Educación </a:t>
            </a: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                         Formación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Comprobar</a:t>
            </a:r>
          </a:p>
          <a:p>
            <a:pPr eaLnBrk="1" hangingPunct="1">
              <a:lnSpc>
                <a:spcPct val="90000"/>
              </a:lnSpc>
            </a:pP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Actuar</a:t>
            </a:r>
          </a:p>
          <a:p>
            <a:pPr eaLnBrk="1" hangingPunct="1">
              <a:lnSpc>
                <a:spcPct val="90000"/>
              </a:lnSpc>
            </a:pPr>
            <a:endParaRPr lang="es-CL" sz="24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3968" y="274638"/>
            <a:ext cx="4402832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Ciclo PDCA modificado</a:t>
            </a:r>
            <a:endParaRPr kumimoji="0" lang="es-C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5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588224" y="476672"/>
            <a:ext cx="2016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 smtClean="0">
                <a:solidFill>
                  <a:srgbClr val="292934"/>
                </a:solidFill>
                <a:latin typeface="Verdana" pitchFamily="34" charset="0"/>
              </a:rPr>
              <a:t>Buscamos</a:t>
            </a:r>
            <a:endParaRPr lang="es-ES_tradnl" altLang="es-CL" sz="2400" b="1" i="1" dirty="0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44525" y="1844824"/>
            <a:ext cx="7959725" cy="25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s-ES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>
              <a:lnSpc>
                <a:spcPct val="90000"/>
              </a:lnSpc>
              <a:defRPr/>
            </a:pPr>
            <a:endParaRPr lang="es-ES" sz="2000" b="1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s-ES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Controlar el riesgo: Eliminar, reducir, </a:t>
            </a:r>
            <a:r>
              <a:rPr lang="es-ES" sz="2000" dirty="0" err="1" smtClean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transferir¿no</a:t>
            </a:r>
            <a:r>
              <a:rPr lang="es-ES" sz="2000" dirty="0" smtClean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 hacer nada?</a:t>
            </a:r>
            <a:endParaRPr lang="es-ES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s-ES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s-ES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Costear las fallas, financiar estas y reparar el daño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s-ES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s-ES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Aprender de los errores y modificar procesos</a:t>
            </a:r>
          </a:p>
          <a:p>
            <a:pPr>
              <a:lnSpc>
                <a:spcPct val="90000"/>
              </a:lnSpc>
              <a:defRPr/>
            </a:pPr>
            <a:r>
              <a:rPr lang="es-ES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s-ES" dirty="0">
              <a:solidFill>
                <a:srgbClr val="292934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1507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1125538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CL" sz="2400" b="1">
                <a:solidFill>
                  <a:srgbClr val="292934"/>
                </a:solidFill>
              </a:rPr>
              <a:t>La organización:</a:t>
            </a:r>
          </a:p>
          <a:p>
            <a:pPr algn="just"/>
            <a:endParaRPr lang="es-ES_tradnl" altLang="es-CL" sz="1600" i="1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457200" y="1772816"/>
            <a:ext cx="8362950" cy="4370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Debe incorporar el trabajo en calidad a la misión y valores de la organización                             </a:t>
            </a:r>
            <a:r>
              <a:rPr lang="es-ES" sz="2000" dirty="0" smtClean="0">
                <a:solidFill>
                  <a:srgbClr val="292934"/>
                </a:solidFill>
              </a:rPr>
              <a:t> </a:t>
            </a:r>
            <a:r>
              <a:rPr lang="es-ES" sz="2000" b="1" dirty="0" smtClean="0">
                <a:solidFill>
                  <a:srgbClr val="292934"/>
                </a:solidFill>
              </a:rPr>
              <a:t>Política </a:t>
            </a:r>
            <a:r>
              <a:rPr lang="es-ES" sz="2000" b="1" dirty="0" smtClean="0">
                <a:solidFill>
                  <a:srgbClr val="292934"/>
                </a:solidFill>
              </a:rPr>
              <a:t>de calidad y objetivos</a:t>
            </a:r>
            <a:r>
              <a:rPr lang="es-ES" sz="2000" b="1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Incorporar la calidad en la planificación estratégica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dirty="0">
              <a:solidFill>
                <a:srgbClr val="292934"/>
              </a:solidFill>
            </a:endParaRPr>
          </a:p>
          <a:p>
            <a:pPr algn="just"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                               </a:t>
            </a:r>
          </a:p>
          <a:p>
            <a:pPr algn="just">
              <a:buFont typeface="Times New Roman" pitchFamily="18" charset="0"/>
              <a:buNone/>
              <a:defRPr/>
            </a:pPr>
            <a:r>
              <a:rPr lang="es-ES" sz="2000" b="1" dirty="0" smtClean="0">
                <a:solidFill>
                  <a:srgbClr val="292934"/>
                </a:solidFill>
              </a:rPr>
              <a:t>                               Programa de Calidad</a:t>
            </a:r>
            <a:r>
              <a:rPr lang="es-ES" sz="2000" b="1" dirty="0" smtClean="0">
                <a:solidFill>
                  <a:srgbClr val="FF0000"/>
                </a:solidFill>
              </a:rPr>
              <a:t>*</a:t>
            </a:r>
          </a:p>
          <a:p>
            <a:pPr algn="just">
              <a:buFont typeface="Times New Roman" pitchFamily="18" charset="0"/>
              <a:buNone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Gestores de Calidad/Riesgo deben prestar apoyo metodológico y de formación                           </a:t>
            </a:r>
            <a:r>
              <a:rPr lang="es-ES" sz="2000" b="1" dirty="0" smtClean="0">
                <a:solidFill>
                  <a:srgbClr val="292934"/>
                </a:solidFill>
              </a:rPr>
              <a:t>Encargados de Calidad Institucionales</a:t>
            </a:r>
            <a:r>
              <a:rPr lang="es-ES" sz="2000" b="1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rgbClr val="292934"/>
              </a:solidFill>
            </a:endParaRPr>
          </a:p>
          <a:p>
            <a:pPr algn="just"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*Contenido en el ámbito “calidad” de la acreditación institucional</a:t>
            </a:r>
          </a:p>
          <a:p>
            <a:pPr>
              <a:buFont typeface="Times New Roman" pitchFamily="18" charset="0"/>
              <a:buNone/>
              <a:defRPr/>
            </a:pPr>
            <a:endParaRPr lang="es-ES" sz="1800" dirty="0" smtClean="0">
              <a:solidFill>
                <a:srgbClr val="292934"/>
              </a:solidFill>
              <a:latin typeface="Verdana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2411413" y="2276872"/>
            <a:ext cx="194468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3708400" y="3068960"/>
            <a:ext cx="0" cy="5762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133600" y="5013176"/>
            <a:ext cx="171767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1741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549624" y="404664"/>
            <a:ext cx="627084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Donde falla la calidad y aparece el riesgo</a:t>
            </a:r>
            <a:endParaRPr lang="es-ES_tradnl" altLang="es-CL" sz="2400" b="1" i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1219200" y="1772816"/>
            <a:ext cx="7197725" cy="32316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292934"/>
                </a:solidFill>
              </a:rPr>
              <a:t>Ex ante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Ausencia o fallas en la estructura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Ausencia o fallas en la definición de procesos</a:t>
            </a:r>
          </a:p>
          <a:p>
            <a:pPr>
              <a:buFont typeface="Times New Roman" pitchFamily="18" charset="0"/>
              <a:buNone/>
              <a:defRPr/>
            </a:pPr>
            <a:endParaRPr lang="es-ES" dirty="0" smtClean="0">
              <a:solidFill>
                <a:srgbClr val="292934"/>
              </a:solidFill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292934"/>
                </a:solidFill>
              </a:rPr>
              <a:t>Durante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Falla en la ejecución de los procesos</a:t>
            </a:r>
          </a:p>
          <a:p>
            <a:pPr>
              <a:buFont typeface="Times New Roman" pitchFamily="18" charset="0"/>
              <a:buNone/>
              <a:defRPr/>
            </a:pPr>
            <a:endParaRPr lang="es-ES" dirty="0" smtClean="0">
              <a:solidFill>
                <a:srgbClr val="292934"/>
              </a:solidFill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292934"/>
                </a:solidFill>
              </a:rPr>
              <a:t>Ex post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No aprender de los resultados o consecuencias </a:t>
            </a:r>
            <a:endParaRPr lang="es-ES" sz="2000" dirty="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197696" y="476672"/>
            <a:ext cx="5622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latin typeface="Arial" pitchFamily="34" charset="0"/>
                <a:cs typeface="Arial" pitchFamily="34" charset="0"/>
              </a:rPr>
              <a:t>¿Podemos actuar sobre los riesgos?</a:t>
            </a:r>
            <a:endParaRPr lang="es-ES_tradnl" altLang="es-CL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1219200" y="1412776"/>
            <a:ext cx="7197725" cy="4635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FF0000"/>
                </a:solidFill>
              </a:rPr>
              <a:t>Ex </a:t>
            </a:r>
            <a:r>
              <a:rPr lang="es-ES" b="1" dirty="0" smtClean="0">
                <a:solidFill>
                  <a:srgbClr val="FF0000"/>
                </a:solidFill>
              </a:rPr>
              <a:t>ante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000" dirty="0" smtClean="0"/>
              <a:t>Conocemos la relación entre fallas en la estructura y ocurrencia de eventos adversos: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Fallas en la infraestructura y equipamiento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Fallas en la definición de los procedimientos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Fallas en el Recurso humano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b="1" dirty="0" smtClean="0"/>
              <a:t>Podemos identificarlas y actuar: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1- Autorización sanitaria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2- Protocolización </a:t>
            </a:r>
            <a:r>
              <a:rPr lang="es-ES" sz="2000" dirty="0" smtClean="0">
                <a:solidFill>
                  <a:srgbClr val="FF0000"/>
                </a:solidFill>
              </a:rPr>
              <a:t>Básica en </a:t>
            </a:r>
            <a:r>
              <a:rPr lang="es-ES" sz="2000" dirty="0" smtClean="0">
                <a:solidFill>
                  <a:srgbClr val="FF0000"/>
                </a:solidFill>
              </a:rPr>
              <a:t>la </a:t>
            </a:r>
            <a:r>
              <a:rPr lang="es-ES" sz="2000" dirty="0" smtClean="0">
                <a:solidFill>
                  <a:srgbClr val="FF0000"/>
                </a:solidFill>
              </a:rPr>
              <a:t>acreditación</a:t>
            </a:r>
            <a:endParaRPr lang="es-ES" sz="20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3- Certificación profesional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3555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1219200" y="1196752"/>
            <a:ext cx="7197725" cy="518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FF0000"/>
                </a:solidFill>
              </a:rPr>
              <a:t>Durante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000" dirty="0" smtClean="0"/>
              <a:t>Mala praxis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b="1" dirty="0" smtClean="0"/>
              <a:t>Podemos actuar sobre las practicas</a:t>
            </a:r>
            <a:r>
              <a:rPr lang="es-ES" sz="2000" b="1" dirty="0" smtClean="0">
                <a:solidFill>
                  <a:srgbClr val="FF0000"/>
                </a:solidFill>
              </a:rPr>
              <a:t>*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b="1" dirty="0" smtClean="0"/>
              <a:t>                   Supervisión: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              Directa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              Indirecta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</a:t>
            </a:r>
            <a:r>
              <a:rPr lang="es-ES" sz="2000" b="1" dirty="0" smtClean="0"/>
              <a:t>Capacitación continua</a:t>
            </a: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              Por ejemplo: IAAS, RCP.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Probadamente disminuyen el riesgo.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FF0000"/>
                </a:solidFill>
              </a:rPr>
              <a:t>*Esto forma el corazón de la Acreditación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7696" y="476672"/>
            <a:ext cx="5622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latin typeface="Arial" pitchFamily="34" charset="0"/>
                <a:cs typeface="Arial" pitchFamily="34" charset="0"/>
              </a:rPr>
              <a:t>¿Podemos actuar sobre los riesgos?</a:t>
            </a:r>
            <a:endParaRPr lang="es-ES_tradnl" altLang="es-C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4579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1219200" y="1196975"/>
            <a:ext cx="7197725" cy="4913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b="1" dirty="0" smtClean="0">
                <a:solidFill>
                  <a:srgbClr val="FF0000"/>
                </a:solidFill>
              </a:rPr>
              <a:t>Ex post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b="1" dirty="0" smtClean="0"/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000" dirty="0" smtClean="0"/>
              <a:t>Gestionar las fallas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- Gestión de Reclamos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- Análisis de Eventos adversos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/>
              <a:t> </a:t>
            </a:r>
            <a:r>
              <a:rPr lang="es-ES" sz="2000" dirty="0" smtClean="0"/>
              <a:t>                           - Auditorias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000" dirty="0" smtClean="0"/>
              <a:t>Podemos mitigar el daño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- Psicológico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- Físico</a:t>
            </a:r>
            <a:endParaRPr lang="es-ES" sz="2000" dirty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                            - Económico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000" dirty="0" smtClean="0"/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FF0000"/>
                </a:solidFill>
              </a:rPr>
              <a:t>Sobre todo PODEMOS APRENDER Y MEJORAR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s-ES" sz="2000" dirty="0" smtClean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s-ES" sz="2000" dirty="0" smtClean="0"/>
              <a:t>En la Acreditación no basta con mostrar los resultados, se debe explicar como se obtuvieron estos.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7696" y="476672"/>
            <a:ext cx="5622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latin typeface="Arial" pitchFamily="34" charset="0"/>
                <a:cs typeface="Arial" pitchFamily="34" charset="0"/>
              </a:rPr>
              <a:t>¿Podemos actuar sobre los riesgos?</a:t>
            </a:r>
            <a:endParaRPr lang="es-ES_tradnl" altLang="es-CL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er fel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76250"/>
            <a:ext cx="66262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9"/>
          <p:cNvCxnSpPr>
            <a:cxnSpLocks noChangeShapeType="1"/>
          </p:cNvCxnSpPr>
          <p:nvPr/>
        </p:nvCxnSpPr>
        <p:spPr bwMode="auto">
          <a:xfrm>
            <a:off x="1908175" y="981075"/>
            <a:ext cx="5111750" cy="0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205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847242" y="2636838"/>
            <a:ext cx="5346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altLang="es-CL" sz="2400" b="1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</a:t>
            </a:r>
            <a:r>
              <a:rPr lang="es-ES_tradnl" altLang="es-CL" sz="2400" b="1" dirty="0" err="1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Operativizar</a:t>
            </a:r>
            <a:r>
              <a:rPr lang="es-ES_tradnl" altLang="es-CL" sz="2400" b="1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la Gestión de Riesgos</a:t>
            </a:r>
            <a:endParaRPr lang="es-ES_tradnl" altLang="es-CL" sz="2400" b="1" dirty="0">
              <a:solidFill>
                <a:schemeClr val="tx1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2054" name="1 CuadroTexto"/>
          <p:cNvSpPr txBox="1">
            <a:spLocks noChangeArrowheads="1"/>
          </p:cNvSpPr>
          <p:nvPr/>
        </p:nvSpPr>
        <p:spPr bwMode="auto">
          <a:xfrm>
            <a:off x="2646363" y="4149725"/>
            <a:ext cx="36337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es-CL" sz="200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Dr. Reynaldo Gheza Pontarelli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3928" y="188640"/>
            <a:ext cx="46292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CL" sz="2400" b="1" dirty="0" smtClean="0">
                <a:latin typeface="Arial" pitchFamily="34" charset="0"/>
                <a:cs typeface="Arial" pitchFamily="34" charset="0"/>
              </a:rPr>
              <a:t>Equipo Gestión de Calidad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44675"/>
            <a:ext cx="8229600" cy="3163888"/>
          </a:xfrm>
        </p:spPr>
        <p:txBody>
          <a:bodyPr>
            <a:normAutofit/>
          </a:bodyPr>
          <a:lstStyle/>
          <a:p>
            <a:pPr eaLnBrk="1" hangingPunct="1"/>
            <a:endParaRPr lang="es-C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s-CL" sz="2400" dirty="0" smtClean="0">
                <a:latin typeface="Arial" pitchFamily="34" charset="0"/>
                <a:cs typeface="Arial" pitchFamily="34" charset="0"/>
              </a:rPr>
              <a:t>Gestor de Calidad</a:t>
            </a:r>
          </a:p>
          <a:p>
            <a:pPr eaLnBrk="1" hangingPunct="1"/>
            <a:r>
              <a:rPr lang="es-CL" sz="2400" dirty="0" smtClean="0">
                <a:latin typeface="Arial" pitchFamily="34" charset="0"/>
                <a:cs typeface="Arial" pitchFamily="34" charset="0"/>
              </a:rPr>
              <a:t>Gestor de Procesos</a:t>
            </a:r>
          </a:p>
          <a:p>
            <a:pPr eaLnBrk="1" hangingPunct="1"/>
            <a:r>
              <a:rPr lang="es-CL" sz="2400" dirty="0" smtClean="0">
                <a:latin typeface="Arial" pitchFamily="34" charset="0"/>
                <a:cs typeface="Arial" pitchFamily="34" charset="0"/>
              </a:rPr>
              <a:t>Gestor de 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Riesgos</a:t>
            </a:r>
          </a:p>
          <a:p>
            <a:pPr eaLnBrk="1" hangingPunct="1"/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¿Requisitos, Formación?</a:t>
            </a:r>
            <a:endParaRPr lang="es-CL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altLang="es-CL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smtClean="0"/>
          </a:p>
        </p:txBody>
      </p:sp>
      <p:pic>
        <p:nvPicPr>
          <p:cNvPr id="4100" name="Picture 2" descr="C:\Users\Reynaldo\Pictures\Fotos accidente aereo 22 jul 2013 N York\Accident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Trabajo en equipo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Prevención de 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riesgos</a:t>
            </a:r>
          </a:p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Gestión de reclamos</a:t>
            </a:r>
          </a:p>
          <a:p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Gestión legal</a:t>
            </a:r>
          </a:p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IAAS</a:t>
            </a:r>
          </a:p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Gestión Eventos adversos</a:t>
            </a:r>
          </a:p>
          <a:p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Comunicaciones</a:t>
            </a:r>
          </a:p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Comité de Ética</a:t>
            </a:r>
          </a:p>
          <a:p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Auditoría</a:t>
            </a:r>
            <a:endParaRPr lang="es-CL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7984" y="188640"/>
            <a:ext cx="4125144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CL" sz="2400" b="1" dirty="0" smtClean="0">
                <a:latin typeface="Arial" pitchFamily="34" charset="0"/>
                <a:cs typeface="Arial" pitchFamily="34" charset="0"/>
              </a:rPr>
              <a:t>Análisis Fallas-Problemas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44675"/>
            <a:ext cx="8229600" cy="3163888"/>
          </a:xfrm>
        </p:spPr>
        <p:txBody>
          <a:bodyPr>
            <a:normAutofit lnSpcReduction="10000"/>
          </a:bodyPr>
          <a:lstStyle/>
          <a:p>
            <a:pPr eaLnBrk="1" hangingPunct="1"/>
            <a:endParaRPr lang="es-C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Análisis causa Raíz</a:t>
            </a: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AMFE</a:t>
            </a: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Protocolo de Londres</a:t>
            </a: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Análisis Árbol de Fallas</a:t>
            </a: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Diagrama de causa efecto Ishikawa</a:t>
            </a:r>
          </a:p>
          <a:p>
            <a:pPr eaLnBrk="1" hangingPunct="1"/>
            <a:r>
              <a:rPr lang="es-CL" sz="2600" dirty="0" smtClean="0">
                <a:latin typeface="Arial" pitchFamily="34" charset="0"/>
                <a:cs typeface="Arial" pitchFamily="34" charset="0"/>
              </a:rPr>
              <a:t>Los 5 Porqués</a:t>
            </a:r>
          </a:p>
          <a:p>
            <a:pPr eaLnBrk="1" hangingPunct="1">
              <a:buFontTx/>
              <a:buNone/>
            </a:pPr>
            <a:endParaRPr lang="es-ES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5 CuadroTexto"/>
          <p:cNvSpPr txBox="1">
            <a:spLocks noChangeArrowheads="1"/>
          </p:cNvSpPr>
          <p:nvPr/>
        </p:nvSpPr>
        <p:spPr bwMode="auto">
          <a:xfrm>
            <a:off x="7715250" y="628650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_tradnl" sz="1400">
                <a:latin typeface="Freestyle Script" pitchFamily="66" charset="0"/>
              </a:rPr>
              <a:t>Andrea Martones R.</a:t>
            </a:r>
            <a:endParaRPr lang="es-CL" sz="1400">
              <a:latin typeface="Freestyle Script" pitchFamily="66" charset="0"/>
            </a:endParaRP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89" t="29297" r="9912" b="6250"/>
          <a:stretch>
            <a:fillRect/>
          </a:stretch>
        </p:blipFill>
        <p:spPr bwMode="auto">
          <a:xfrm>
            <a:off x="285750" y="214313"/>
            <a:ext cx="84105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30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5 CuadroTexto"/>
          <p:cNvSpPr txBox="1">
            <a:spLocks noChangeArrowheads="1"/>
          </p:cNvSpPr>
          <p:nvPr/>
        </p:nvSpPr>
        <p:spPr bwMode="auto">
          <a:xfrm>
            <a:off x="7715250" y="628650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_tradnl" sz="1400">
                <a:latin typeface="Freestyle Script" pitchFamily="66" charset="0"/>
              </a:rPr>
              <a:t>Andrea Martones R.</a:t>
            </a:r>
            <a:endParaRPr lang="es-CL" sz="1400">
              <a:latin typeface="Freestyle Script" pitchFamily="66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9807" t="28893" r="10152" b="5283"/>
          <a:stretch>
            <a:fillRect/>
          </a:stretch>
        </p:blipFill>
        <p:spPr bwMode="auto">
          <a:xfrm>
            <a:off x="785813" y="428625"/>
            <a:ext cx="7358062" cy="56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357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895079"/>
            <a:ext cx="7772400" cy="14700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" altLang="es-CL" sz="2400" b="1" dirty="0" smtClean="0">
                <a:latin typeface="Arial" pitchFamily="34" charset="0"/>
                <a:cs typeface="Arial" pitchFamily="34" charset="0"/>
              </a:rPr>
              <a:t>HERRAMIENTAS</a:t>
            </a:r>
            <a:endParaRPr lang="es-ES" altLang="es-C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878388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2092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404664"/>
            <a:ext cx="4690864" cy="4320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ES" altLang="es-CL" sz="2400" b="1" dirty="0" smtClean="0">
                <a:latin typeface="Arial" pitchFamily="34" charset="0"/>
                <a:cs typeface="Arial" pitchFamily="34" charset="0"/>
              </a:rPr>
              <a:t>Disminuir la Variabilidad</a:t>
            </a:r>
            <a:endParaRPr lang="es-ES" altLang="es-C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CL" b="1" dirty="0" smtClean="0"/>
              <a:t>   </a:t>
            </a:r>
            <a:endParaRPr lang="es-ES" altLang="es-CL" sz="2800" dirty="0" smtClean="0"/>
          </a:p>
          <a:p>
            <a:pPr eaLnBrk="1" hangingPunct="1">
              <a:buFontTx/>
              <a:buNone/>
            </a:pPr>
            <a:endParaRPr lang="es-ES" altLang="es-CL" sz="2800" dirty="0" smtClean="0"/>
          </a:p>
          <a:p>
            <a:pPr algn="just" eaLnBrk="1" hangingPunct="1">
              <a:buFontTx/>
              <a:buNone/>
            </a:pPr>
            <a:r>
              <a:rPr lang="es-ES" altLang="es-CL" sz="2400" dirty="0" smtClean="0"/>
              <a:t>    </a:t>
            </a:r>
            <a:endParaRPr lang="es-ES" altLang="es-CL" sz="2400" dirty="0" smtClean="0"/>
          </a:p>
          <a:p>
            <a:pPr algn="just" eaLnBrk="1" hangingPunct="1">
              <a:buFontTx/>
              <a:buNone/>
            </a:pPr>
            <a:r>
              <a:rPr lang="es-ES" altLang="es-CL" sz="2400" dirty="0" smtClean="0"/>
              <a:t>Medicina Basada en Evidencias</a:t>
            </a:r>
            <a:endParaRPr lang="es-ES" altLang="es-CL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01993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706090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Gestión Documental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Contar con Norma de Gestión Documental</a:t>
            </a:r>
          </a:p>
          <a:p>
            <a:pPr>
              <a:buNone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Responsable único</a:t>
            </a: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Definir formato de documentos</a:t>
            </a: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Archivo</a:t>
            </a: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Actualización </a:t>
            </a: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Eliminación.  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706090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Gestión Documental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Reglas para la documentación 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/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Escribir lo que se hace.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Hacer lo que está escrito.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Verificar si lo que está escrito se cumple.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400" dirty="0" smtClean="0">
                <a:latin typeface="Arial" pitchFamily="34" charset="0"/>
                <a:cs typeface="Arial" pitchFamily="34" charset="0"/>
              </a:rPr>
              <a:t>Mantener registros de lo que se hizo. 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778098"/>
          </a:xfrm>
        </p:spPr>
        <p:txBody>
          <a:bodyPr>
            <a:normAutofit fontScale="90000"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Definir carácter del documento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GUÍAS DE PRÁCTICA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CLÍNICA:  Recomendaciones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obligatorias</a:t>
            </a: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NORMAS: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ben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ser cumplidas sin interpretaciones o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adaptaciones.</a:t>
            </a:r>
          </a:p>
          <a:p>
            <a:pPr algn="just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Obligatorias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la medida que quienes las implementen así lo acuerden. </a:t>
            </a:r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0152" y="269776"/>
            <a:ext cx="2808312" cy="49492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_tradnl" altLang="es-CL" sz="2400" b="1" dirty="0" smtClean="0">
                <a:latin typeface="Arial" pitchFamily="34" charset="0"/>
                <a:cs typeface="Arial" pitchFamily="34" charset="0"/>
              </a:rPr>
              <a:t>Registro Clínico</a:t>
            </a:r>
            <a:endParaRPr lang="es-ES_tradnl" altLang="es-C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760"/>
            <a:ext cx="8229600" cy="42814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None/>
            </a:pPr>
            <a:endParaRPr lang="es-ES_tradnl" altLang="es-CL" sz="2000" b="1" dirty="0" smtClean="0"/>
          </a:p>
          <a:p>
            <a:pPr eaLnBrk="1" hangingPunct="1"/>
            <a:r>
              <a:rPr lang="es-ES_tradnl" altLang="es-CL" sz="2000" b="1" dirty="0" smtClean="0"/>
              <a:t>Procedencia del paciente </a:t>
            </a:r>
            <a:endParaRPr lang="es-ES_tradnl" altLang="es-CL" sz="2000" b="1" dirty="0" smtClean="0"/>
          </a:p>
          <a:p>
            <a:pPr eaLnBrk="1" hangingPunct="1"/>
            <a:endParaRPr lang="es-ES_tradnl" altLang="es-CL" sz="2000" b="1" dirty="0" smtClean="0"/>
          </a:p>
          <a:p>
            <a:pPr eaLnBrk="1" hangingPunct="1"/>
            <a:r>
              <a:rPr lang="es-ES_tradnl" altLang="es-CL" sz="2000" b="1" dirty="0" smtClean="0"/>
              <a:t>Religión</a:t>
            </a:r>
          </a:p>
          <a:p>
            <a:pPr eaLnBrk="1" hangingPunct="1"/>
            <a:endParaRPr lang="es-ES_tradnl" altLang="es-CL" sz="2000" b="1" dirty="0" smtClean="0"/>
          </a:p>
          <a:p>
            <a:pPr eaLnBrk="1" hangingPunct="1"/>
            <a:r>
              <a:rPr lang="es-ES_tradnl" altLang="es-CL" sz="2000" b="1" dirty="0" smtClean="0"/>
              <a:t>Orientación Sexual</a:t>
            </a:r>
          </a:p>
          <a:p>
            <a:pPr eaLnBrk="1" hangingPunct="1"/>
            <a:endParaRPr lang="es-ES_tradnl" altLang="es-CL" sz="2000" b="1" dirty="0" smtClean="0"/>
          </a:p>
          <a:p>
            <a:pPr eaLnBrk="1" hangingPunct="1"/>
            <a:r>
              <a:rPr lang="es-ES_tradnl" altLang="es-CL" sz="2000" b="1" dirty="0" smtClean="0"/>
              <a:t>Hipótesis </a:t>
            </a:r>
            <a:r>
              <a:rPr lang="es-ES_tradnl" altLang="es-CL" sz="2000" b="1" dirty="0" smtClean="0"/>
              <a:t>Diagnostica</a:t>
            </a:r>
          </a:p>
          <a:p>
            <a:pPr eaLnBrk="1" hangingPunct="1"/>
            <a:endParaRPr lang="es-ES_tradnl" altLang="es-CL" sz="2000" b="1" dirty="0" smtClean="0"/>
          </a:p>
          <a:p>
            <a:r>
              <a:rPr lang="es-ES_tradnl" altLang="es-CL" sz="2000" b="1" dirty="0" smtClean="0"/>
              <a:t>Representante o persona con quien </a:t>
            </a:r>
            <a:r>
              <a:rPr lang="es-ES_tradnl" altLang="es-CL" sz="2000" b="1" dirty="0" smtClean="0"/>
              <a:t>contactarse</a:t>
            </a:r>
          </a:p>
          <a:p>
            <a:endParaRPr lang="es-ES_tradnl" altLang="es-CL" sz="2000" b="1" dirty="0" smtClean="0"/>
          </a:p>
          <a:p>
            <a:r>
              <a:rPr lang="es-ES" sz="2000" b="1" dirty="0" smtClean="0"/>
              <a:t>No dejar de pedir algo por “falta de recursos”</a:t>
            </a:r>
          </a:p>
          <a:p>
            <a:endParaRPr lang="es-ES_tradnl" altLang="es-CL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s-ES_tradnl" altLang="es-CL" sz="2000" b="1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5537200"/>
            <a:ext cx="990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231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5123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81000" y="1700213"/>
            <a:ext cx="80359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s-ES" altLang="es-CL" sz="2400" b="1">
                <a:solidFill>
                  <a:srgbClr val="292934"/>
                </a:solidFill>
                <a:latin typeface="Verdana" pitchFamily="34" charset="0"/>
                <a:ea typeface="ＭＳ Ｐゴシック" pitchFamily="-109" charset="-128"/>
              </a:rPr>
              <a:t>Azar</a:t>
            </a:r>
          </a:p>
          <a:p>
            <a:pPr marL="355600" indent="-355600"/>
            <a:r>
              <a:rPr lang="es-ES" altLang="es-CL">
                <a:solidFill>
                  <a:srgbClr val="292934"/>
                </a:solidFill>
                <a:latin typeface="Verdana" pitchFamily="34" charset="0"/>
                <a:ea typeface="ＭＳ Ｐゴシック" pitchFamily="-109" charset="-128"/>
              </a:rPr>
              <a:t>Lo que no depende de nuestra voluntad o no podemos prever</a:t>
            </a: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/>
            <a:r>
              <a:rPr lang="es-ES" altLang="es-CL" sz="2400" b="1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Peligro o amenaza</a:t>
            </a:r>
          </a:p>
          <a:p>
            <a:pPr marL="355600" indent="-355600"/>
            <a:r>
              <a:rPr lang="es-ES" altLang="es-CL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Daño potencial que puede atentar contra personas, bienes o medio ambiente</a:t>
            </a: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/>
            <a:r>
              <a:rPr lang="es-ES" altLang="es-CL" sz="2400" b="1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Incertidumbre</a:t>
            </a:r>
          </a:p>
          <a:p>
            <a:pPr marL="355600" indent="-355600"/>
            <a:r>
              <a:rPr lang="es-ES" altLang="es-CL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Duda o perplejidad; falta de certeza</a:t>
            </a: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/>
            <a:r>
              <a:rPr lang="es-ES" altLang="es-CL" sz="2400" b="1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Riesgo</a:t>
            </a:r>
          </a:p>
          <a:p>
            <a:pPr marL="355600" indent="-355600"/>
            <a:r>
              <a:rPr lang="es-ES" altLang="es-CL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Medida de la situación peligrosa</a:t>
            </a: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/>
            <a:endParaRPr lang="es-ES" altLang="es-CL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341784"/>
            <a:ext cx="5256584" cy="6389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_tradnl" altLang="es-CL" sz="2400" b="1" dirty="0" smtClean="0">
                <a:latin typeface="Arial" pitchFamily="34" charset="0"/>
                <a:cs typeface="Arial" pitchFamily="34" charset="0"/>
              </a:rPr>
              <a:t>Consentimiento informado</a:t>
            </a:r>
            <a:endParaRPr lang="es-ES_tradnl" altLang="es-C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2814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Documento fácil de entender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Debe ser explicado antes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Contener el procedimiento a realizar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>
                <a:solidFill>
                  <a:srgbClr val="FF0000"/>
                </a:solidFill>
              </a:rPr>
              <a:t>Identificación del médico </a:t>
            </a:r>
            <a:r>
              <a:rPr lang="es-ES_tradnl" sz="2000" b="1" dirty="0" smtClean="0">
                <a:solidFill>
                  <a:srgbClr val="FF0000"/>
                </a:solidFill>
              </a:rPr>
              <a:t>y cambio </a:t>
            </a:r>
            <a:r>
              <a:rPr lang="es-ES_tradnl" sz="2000" b="1" dirty="0" smtClean="0">
                <a:solidFill>
                  <a:srgbClr val="FF0000"/>
                </a:solidFill>
              </a:rPr>
              <a:t>de </a:t>
            </a:r>
            <a:r>
              <a:rPr lang="es-ES_tradnl" sz="2000" b="1" dirty="0" smtClean="0">
                <a:solidFill>
                  <a:srgbClr val="FF0000"/>
                </a:solidFill>
              </a:rPr>
              <a:t>médico</a:t>
            </a:r>
            <a:endParaRPr lang="es-ES_tradnl" sz="20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Identificación del paciente y firma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Identificación y firma de </a:t>
            </a:r>
            <a:r>
              <a:rPr lang="es-ES_tradnl" sz="2000" b="1" dirty="0" smtClean="0"/>
              <a:t>terceros, quienes </a:t>
            </a:r>
            <a:r>
              <a:rPr lang="es-ES_tradnl" sz="2000" b="1" dirty="0" smtClean="0"/>
              <a:t>autorizan o </a:t>
            </a:r>
            <a:r>
              <a:rPr lang="es-ES_tradnl" sz="2000" b="1" dirty="0" smtClean="0"/>
              <a:t>testigos, </a:t>
            </a:r>
            <a:r>
              <a:rPr lang="es-ES_tradnl" sz="2000" b="1" dirty="0" smtClean="0"/>
              <a:t>en caso de incapacidad del paciente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/>
              <a:t>Archivar en ficha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420938"/>
            <a:ext cx="1292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140743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14313"/>
            <a:ext cx="712879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b="1" dirty="0" smtClean="0">
                <a:latin typeface="Arial" pitchFamily="34" charset="0"/>
                <a:cs typeface="Arial" pitchFamily="34" charset="0"/>
              </a:rPr>
            </a:b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Norma de entrega de información a terceros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98521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197767"/>
            <a:ext cx="339472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Verdana" pitchFamily="34" charset="0"/>
              </a:rPr>
              <a:t/>
            </a:r>
            <a:br>
              <a:rPr lang="es-ES" dirty="0" smtClean="0">
                <a:latin typeface="Verdana" pitchFamily="34" charset="0"/>
              </a:rPr>
            </a:br>
            <a:r>
              <a:rPr lang="es-ES" sz="2700" b="1" dirty="0" smtClean="0">
                <a:latin typeface="Arial" pitchFamily="34" charset="0"/>
                <a:cs typeface="Arial" pitchFamily="34" charset="0"/>
              </a:rPr>
              <a:t>Comité de ética </a:t>
            </a:r>
            <a:br>
              <a:rPr lang="es-ES" sz="2700" b="1" dirty="0" smtClean="0">
                <a:latin typeface="Arial" pitchFamily="34" charset="0"/>
                <a:cs typeface="Arial" pitchFamily="34" charset="0"/>
              </a:rPr>
            </a:br>
            <a:endParaRPr lang="es-ES" sz="2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2857"/>
            <a:ext cx="8229600" cy="25922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s-ES" altLang="es-CL" sz="2800" b="1" dirty="0" smtClean="0"/>
          </a:p>
          <a:p>
            <a:pPr algn="just" eaLnBrk="1" hangingPunct="1"/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opinan sobre 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mala 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practica y/o negligencia 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médica.</a:t>
            </a:r>
          </a:p>
          <a:p>
            <a:pPr algn="just" eaLnBrk="1" hangingPunct="1"/>
            <a:endParaRPr lang="es-ES" altLang="es-CL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ES" altLang="es-CL" sz="2400" dirty="0" smtClean="0">
                <a:latin typeface="Arial" pitchFamily="34" charset="0"/>
                <a:cs typeface="Arial" pitchFamily="34" charset="0"/>
              </a:rPr>
              <a:t>son contralores o árbitros.   </a:t>
            </a:r>
          </a:p>
        </p:txBody>
      </p:sp>
    </p:spTree>
    <p:extLst>
      <p:ext uri="{BB962C8B-B14F-4D97-AF65-F5344CB8AC3E}">
        <p14:creationId xmlns="" xmlns:p14="http://schemas.microsoft.com/office/powerpoint/2010/main" val="2909137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32240" y="274638"/>
            <a:ext cx="1954560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GRD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Relacionan la casuística con </a:t>
            </a:r>
            <a:r>
              <a:rPr lang="es-CL" dirty="0" smtClean="0"/>
              <a:t>el coste que representa su asistencia. 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850106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Complejidad de la casuística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CL" sz="2900" b="1" dirty="0" smtClean="0">
                <a:latin typeface="Arial" pitchFamily="34" charset="0"/>
                <a:cs typeface="Arial" pitchFamily="34" charset="0"/>
              </a:rPr>
              <a:t>Gravedad de la enfermedad: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Nivel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de pérdida de función y/o índice de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mortalidad. </a:t>
            </a:r>
          </a:p>
          <a:p>
            <a:pPr lvl="0"/>
            <a:endParaRPr lang="es-CL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2900" b="1" dirty="0" smtClean="0">
                <a:latin typeface="Arial" pitchFamily="34" charset="0"/>
                <a:cs typeface="Arial" pitchFamily="34" charset="0"/>
              </a:rPr>
              <a:t>Pronóstico: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Evolución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probable de una enfermedad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. Incluye la mejoría,  gravedad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 recaída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supervivencia.</a:t>
            </a:r>
          </a:p>
          <a:p>
            <a:pPr lvl="0"/>
            <a:endParaRPr lang="es-CL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2900" b="1" dirty="0" smtClean="0">
                <a:latin typeface="Arial" pitchFamily="34" charset="0"/>
                <a:cs typeface="Arial" pitchFamily="34" charset="0"/>
              </a:rPr>
              <a:t>Dificultad de tratamiento: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Problemas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de atención médica que presentan pacientes que sufren una enfermedad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s-CL" sz="2900" dirty="0" smtClean="0">
                <a:latin typeface="Arial" pitchFamily="34" charset="0"/>
                <a:cs typeface="Arial" pitchFamily="34" charset="0"/>
              </a:rPr>
              <a:t> </a:t>
            </a:r>
            <a:endParaRPr lang="es-CL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2900" b="1" dirty="0" smtClean="0">
                <a:latin typeface="Arial" pitchFamily="34" charset="0"/>
                <a:cs typeface="Arial" pitchFamily="34" charset="0"/>
              </a:rPr>
              <a:t>Necesidad de actuación médica: </a:t>
            </a:r>
            <a:r>
              <a:rPr lang="es-CL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Consecuencias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en cuanto a gravedad de las patologías, que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se presentan o aumentan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falta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de atención inmediata o continuada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es-CL" sz="29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2900" b="1" dirty="0" smtClean="0">
                <a:latin typeface="Arial" pitchFamily="34" charset="0"/>
                <a:cs typeface="Arial" pitchFamily="34" charset="0"/>
              </a:rPr>
              <a:t>Intensidad de los recursos: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Cantidad </a:t>
            </a:r>
            <a:r>
              <a:rPr lang="es-CL" sz="2900" dirty="0" smtClean="0">
                <a:latin typeface="Arial" pitchFamily="34" charset="0"/>
                <a:cs typeface="Arial" pitchFamily="34" charset="0"/>
              </a:rPr>
              <a:t>y tipos de servicios tanto de enfermería como diagnósticos y terapéuticos utilizados en el tratamiento de una patología.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Gestión de Reclamos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algn="ctr">
              <a:buNone/>
            </a:pPr>
            <a:r>
              <a:rPr lang="es-CL" dirty="0" smtClean="0"/>
              <a:t>Detección de Eventos adversos  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Eventos Adversos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algn="ctr">
              <a:buNone/>
            </a:pPr>
            <a:r>
              <a:rPr lang="es-CL" dirty="0" smtClean="0"/>
              <a:t>Vigilancia Activa de Eventos </a:t>
            </a:r>
            <a:r>
              <a:rPr lang="es-CL" dirty="0" smtClean="0"/>
              <a:t>A</a:t>
            </a:r>
            <a:r>
              <a:rPr lang="es-CL" dirty="0" smtClean="0"/>
              <a:t>dversos  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Eventos y Efectos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Adversos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CL" b="1" dirty="0" smtClean="0"/>
              <a:t>Incidentes</a:t>
            </a:r>
            <a:endParaRPr lang="es-CL" b="1" dirty="0" smtClean="0"/>
          </a:p>
          <a:p>
            <a:pPr>
              <a:buNone/>
            </a:pPr>
            <a:r>
              <a:rPr lang="es-CL" dirty="0" smtClean="0"/>
              <a:t>Error </a:t>
            </a:r>
            <a:r>
              <a:rPr lang="es-CL" dirty="0" smtClean="0"/>
              <a:t>de medicación sin efectos observables. </a:t>
            </a:r>
          </a:p>
          <a:p>
            <a:pPr>
              <a:buNone/>
            </a:pPr>
            <a:r>
              <a:rPr lang="es-CL" dirty="0" smtClean="0"/>
              <a:t> </a:t>
            </a:r>
          </a:p>
          <a:p>
            <a:pPr>
              <a:buNone/>
            </a:pPr>
            <a:r>
              <a:rPr lang="es-CL" b="1" dirty="0" smtClean="0"/>
              <a:t>Eventos </a:t>
            </a:r>
            <a:r>
              <a:rPr lang="es-CL" b="1" dirty="0" smtClean="0"/>
              <a:t>adversos </a:t>
            </a:r>
            <a:r>
              <a:rPr lang="es-CL" b="1" dirty="0" smtClean="0"/>
              <a:t>leves</a:t>
            </a:r>
            <a:endParaRPr lang="es-CL" b="1" dirty="0" smtClean="0"/>
          </a:p>
          <a:p>
            <a:pPr>
              <a:buNone/>
            </a:pPr>
            <a:r>
              <a:rPr lang="es-CL" dirty="0" smtClean="0"/>
              <a:t>Error </a:t>
            </a:r>
            <a:r>
              <a:rPr lang="es-CL" dirty="0" smtClean="0"/>
              <a:t>de medicación con aparición de reacción cutánea leve, transitoria. </a:t>
            </a:r>
          </a:p>
          <a:p>
            <a:pPr>
              <a:buNone/>
            </a:pPr>
            <a:r>
              <a:rPr lang="es-CL" dirty="0" smtClean="0"/>
              <a:t> </a:t>
            </a:r>
            <a:endParaRPr lang="es-CL" dirty="0" smtClean="0"/>
          </a:p>
          <a:p>
            <a:pPr>
              <a:buNone/>
            </a:pPr>
            <a:r>
              <a:rPr lang="es-CL" b="1" dirty="0" smtClean="0"/>
              <a:t>Eventos adversos graves</a:t>
            </a:r>
          </a:p>
          <a:p>
            <a:pPr>
              <a:buNone/>
            </a:pPr>
            <a:r>
              <a:rPr lang="es-CL" dirty="0" smtClean="0"/>
              <a:t>E</a:t>
            </a:r>
            <a:r>
              <a:rPr lang="es-CL" dirty="0" smtClean="0"/>
              <a:t>rror de medicación con reacción severa, necesidad de intubación.</a:t>
            </a:r>
          </a:p>
          <a:p>
            <a:pPr>
              <a:buNone/>
            </a:pPr>
            <a:r>
              <a:rPr lang="es-CL" dirty="0" smtClean="0"/>
              <a:t> </a:t>
            </a:r>
          </a:p>
          <a:p>
            <a:pPr>
              <a:buNone/>
            </a:pPr>
            <a:r>
              <a:rPr lang="es-CL" b="1" dirty="0" smtClean="0"/>
              <a:t>Evento centinela</a:t>
            </a:r>
          </a:p>
          <a:p>
            <a:pPr>
              <a:buNone/>
            </a:pPr>
            <a:r>
              <a:rPr lang="es-CL" dirty="0" smtClean="0"/>
              <a:t>Error de medicación con muerte del paciente.</a:t>
            </a:r>
          </a:p>
          <a:p>
            <a:pPr>
              <a:buNone/>
            </a:pPr>
            <a:r>
              <a:rPr lang="es-CL" dirty="0" smtClean="0"/>
              <a:t> </a:t>
            </a:r>
          </a:p>
          <a:p>
            <a:pPr>
              <a:buNone/>
            </a:pPr>
            <a:r>
              <a:rPr lang="es-CL" dirty="0" smtClean="0"/>
              <a:t>Lo que </a:t>
            </a:r>
            <a:r>
              <a:rPr lang="es-CL" dirty="0" smtClean="0"/>
              <a:t>define el tipo de evento es el efecto adverso observado.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0072" y="188640"/>
            <a:ext cx="3333056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CL" sz="2400" b="1" dirty="0" smtClean="0">
                <a:latin typeface="Arial" pitchFamily="34" charset="0"/>
                <a:cs typeface="Arial" pitchFamily="34" charset="0"/>
              </a:rPr>
              <a:t>Negociación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880" y="1844675"/>
            <a:ext cx="8229600" cy="3163888"/>
          </a:xfrm>
        </p:spPr>
        <p:txBody>
          <a:bodyPr>
            <a:normAutofit fontScale="92500"/>
          </a:bodyPr>
          <a:lstStyle/>
          <a:p>
            <a:pPr eaLnBrk="1" hangingPunct="1"/>
            <a:endParaRPr lang="es-CL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None/>
            </a:pPr>
            <a:r>
              <a:rPr lang="es-CL" sz="2600" b="1" dirty="0" smtClean="0">
                <a:latin typeface="Arial" pitchFamily="34" charset="0"/>
                <a:cs typeface="Arial" pitchFamily="34" charset="0"/>
              </a:rPr>
              <a:t>Negociación </a:t>
            </a:r>
            <a:r>
              <a:rPr lang="es-CL" sz="2600" b="1" dirty="0" smtClean="0">
                <a:latin typeface="Arial" pitchFamily="34" charset="0"/>
                <a:cs typeface="Arial" pitchFamily="34" charset="0"/>
              </a:rPr>
              <a:t>Modelo Harvard o Basada en Principios</a:t>
            </a:r>
          </a:p>
          <a:p>
            <a:pPr algn="just" eaLnBrk="1" hangingPunct="1"/>
            <a:endParaRPr lang="es-CL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decidir basándose en las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circunstancias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Se debe buscar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los beneficios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mutuos</a:t>
            </a:r>
          </a:p>
          <a:p>
            <a:pPr algn="just"/>
            <a:r>
              <a:rPr lang="es-ES" sz="2600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deben ser independientes del deseo o voluntad de las partes.</a:t>
            </a:r>
            <a:endParaRPr lang="es-CL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E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Resultado de imagen para baston de esculap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2562225"/>
            <a:ext cx="1428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4 Rectángulo"/>
          <p:cNvSpPr>
            <a:spLocks noChangeArrowheads="1"/>
          </p:cNvSpPr>
          <p:nvPr/>
        </p:nvSpPr>
        <p:spPr bwMode="auto">
          <a:xfrm>
            <a:off x="2915816" y="549275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¿Cómo debemos vivir nuestras vidas?</a:t>
            </a:r>
          </a:p>
        </p:txBody>
      </p:sp>
      <p:sp>
        <p:nvSpPr>
          <p:cNvPr id="38916" name="5 Rectángulo"/>
          <p:cNvSpPr>
            <a:spLocks noChangeArrowheads="1"/>
          </p:cNvSpPr>
          <p:nvPr/>
        </p:nvSpPr>
        <p:spPr bwMode="auto">
          <a:xfrm>
            <a:off x="2286000" y="1557338"/>
            <a:ext cx="6246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es vivir, sino vivir una vida buena lo que debemos considerar más importante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6147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088" y="1592263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CL" b="1">
                <a:solidFill>
                  <a:srgbClr val="292934"/>
                </a:solidFill>
                <a:latin typeface="Verdana" pitchFamily="34" charset="0"/>
              </a:rPr>
              <a:t>Riesgo</a:t>
            </a:r>
            <a:endParaRPr lang="es-ES_tradnl" altLang="es-CL" b="1" i="1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457200" y="2492375"/>
            <a:ext cx="8362950" cy="1938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Se asocia a la eventualidad de un efecto futuro no deseado el cual es:</a:t>
            </a:r>
          </a:p>
          <a:p>
            <a:pPr>
              <a:buFont typeface="Times New Roman" pitchFamily="18" charset="0"/>
              <a:buNone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Incierto ya que no sabemos si ocurrirá</a:t>
            </a:r>
          </a:p>
          <a:p>
            <a:pPr>
              <a:buFont typeface="Arial" pitchFamily="34" charset="0"/>
              <a:buChar char="•"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 marL="0" indent="0">
              <a:buFont typeface="Times New Roman" pitchFamily="18" charset="0"/>
              <a:buNone/>
              <a:defRPr/>
            </a:pPr>
            <a:endParaRPr lang="es-ES" sz="2000" dirty="0" smtClean="0">
              <a:solidFill>
                <a:srgbClr val="292934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rgbClr val="292934"/>
                </a:solidFill>
              </a:rPr>
              <a:t>Con plazos indefinidos pues no sabemos  cuando ocurrirá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7171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236296" y="476672"/>
            <a:ext cx="137430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solidFill>
                  <a:srgbClr val="292934"/>
                </a:solidFill>
                <a:latin typeface="Verdana" pitchFamily="34" charset="0"/>
              </a:rPr>
              <a:t>Riesgo</a:t>
            </a:r>
            <a:endParaRPr lang="es-ES_tradnl" altLang="es-CL" sz="2400" b="1" i="1" dirty="0">
              <a:solidFill>
                <a:srgbClr val="292934"/>
              </a:solidFill>
              <a:cs typeface="Arial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50825" y="1484785"/>
            <a:ext cx="8642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El riesgo esta compuesto por dos magnitudes</a:t>
            </a:r>
            <a:r>
              <a:rPr lang="es-ES" altLang="es-CL" sz="2000" dirty="0" smtClean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:</a:t>
            </a:r>
          </a:p>
          <a:p>
            <a:pPr marL="355600" indent="-355600">
              <a:lnSpc>
                <a:spcPct val="9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>
              <a:lnSpc>
                <a:spcPct val="9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>
              <a:lnSpc>
                <a:spcPct val="90000"/>
              </a:lnSpc>
            </a:pPr>
            <a:r>
              <a:rPr lang="es-ES" altLang="es-CL" sz="2000" b="1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Frecuencia: </a:t>
            </a:r>
          </a:p>
          <a:p>
            <a:pPr marL="355600" indent="-355600">
              <a:lnSpc>
                <a:spcPct val="9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Mide la probabilidad de aparición de un efecto no esperado</a:t>
            </a:r>
          </a:p>
          <a:p>
            <a:pPr marL="355600" indent="-355600">
              <a:lnSpc>
                <a:spcPct val="9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>
              <a:lnSpc>
                <a:spcPct val="90000"/>
              </a:lnSpc>
            </a:pPr>
            <a:r>
              <a:rPr lang="es-ES" altLang="es-CL" sz="2000" b="1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Gravedad: </a:t>
            </a:r>
          </a:p>
          <a:p>
            <a:pPr marL="355600" indent="-355600">
              <a:lnSpc>
                <a:spcPct val="9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Mide las consecuencias de un siniestro </a:t>
            </a:r>
          </a:p>
          <a:p>
            <a:pPr marL="355600" indent="-355600">
              <a:lnSpc>
                <a:spcPct val="9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(Se mide en unidades, por ej. monetarias o en perdida objetiva de la salud)</a:t>
            </a:r>
          </a:p>
          <a:p>
            <a:pPr marL="355600" indent="-355600">
              <a:lnSpc>
                <a:spcPct val="90000"/>
              </a:lnSpc>
            </a:pPr>
            <a:endParaRPr lang="es-ES" altLang="es-CL" sz="2000" dirty="0">
              <a:solidFill>
                <a:srgbClr val="292934"/>
              </a:solidFill>
              <a:latin typeface="Arial" charset="0"/>
              <a:ea typeface="ＭＳ Ｐゴシック" pitchFamily="-109" charset="-128"/>
            </a:endParaRPr>
          </a:p>
          <a:p>
            <a:pPr marL="355600" indent="-355600">
              <a:lnSpc>
                <a:spcPct val="90000"/>
              </a:lnSpc>
            </a:pPr>
            <a:r>
              <a:rPr lang="es-ES" altLang="es-CL" sz="2000" b="1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Debemos añadir la percepción:</a:t>
            </a:r>
          </a:p>
          <a:p>
            <a:pPr marL="355600" indent="-355600">
              <a:lnSpc>
                <a:spcPct val="90000"/>
              </a:lnSpc>
            </a:pPr>
            <a:r>
              <a:rPr lang="es-ES" altLang="es-CL" sz="2000" dirty="0">
                <a:solidFill>
                  <a:srgbClr val="292934"/>
                </a:solidFill>
                <a:latin typeface="Arial" charset="0"/>
                <a:ea typeface="ＭＳ Ｐゴシック" pitchFamily="-109" charset="-128"/>
              </a:rPr>
              <a:t>Es la ponderación subjetiva de las 2 magnitudes antes mencionadas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3699"/>
            <a:ext cx="6502877" cy="464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9"/>
          <p:cNvCxnSpPr>
            <a:cxnSpLocks noChangeShapeType="1"/>
          </p:cNvCxnSpPr>
          <p:nvPr/>
        </p:nvCxnSpPr>
        <p:spPr bwMode="auto">
          <a:xfrm>
            <a:off x="2133600" y="990600"/>
            <a:ext cx="64770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cxnSp>
        <p:nvCxnSpPr>
          <p:cNvPr id="9219" name="Straight Connector 11"/>
          <p:cNvCxnSpPr>
            <a:cxnSpLocks noChangeShapeType="1"/>
          </p:cNvCxnSpPr>
          <p:nvPr/>
        </p:nvCxnSpPr>
        <p:spPr bwMode="auto">
          <a:xfrm>
            <a:off x="457200" y="6400800"/>
            <a:ext cx="8153400" cy="1588"/>
          </a:xfrm>
          <a:prstGeom prst="line">
            <a:avLst/>
          </a:prstGeom>
          <a:noFill/>
          <a:ln w="19050">
            <a:solidFill>
              <a:srgbClr val="3BA57D"/>
            </a:solidFill>
            <a:round/>
            <a:headEnd/>
            <a:tailEnd/>
          </a:ln>
        </p:spPr>
      </p:cxn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012160" y="404664"/>
            <a:ext cx="2598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Riesgo sanitario</a:t>
            </a:r>
            <a:endParaRPr lang="es-ES_tradnl" altLang="es-CL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900113" y="2564904"/>
            <a:ext cx="7197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/>
            <a:r>
              <a:rPr lang="es-ES" altLang="es-CL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     </a:t>
            </a:r>
            <a:r>
              <a:rPr lang="es-ES" altLang="es-CL" sz="240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Probabilidad de ocurrencia de un suceso no esperado que cause daño a un </a:t>
            </a:r>
            <a:r>
              <a:rPr lang="es-ES" altLang="es-CL" sz="2400" dirty="0">
                <a:solidFill>
                  <a:srgbClr val="FF0000"/>
                </a:solidFill>
                <a:latin typeface="Arial" charset="0"/>
                <a:ea typeface="ＭＳ Ｐゴシック" pitchFamily="-109" charset="-128"/>
              </a:rPr>
              <a:t>paciente</a:t>
            </a:r>
            <a:r>
              <a:rPr lang="es-ES" altLang="es-CL" sz="240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, </a:t>
            </a:r>
            <a:r>
              <a:rPr lang="es-ES" altLang="es-CL" sz="2400" dirty="0">
                <a:solidFill>
                  <a:srgbClr val="FF0000"/>
                </a:solidFill>
                <a:latin typeface="Arial" charset="0"/>
                <a:ea typeface="ＭＳ Ｐゴシック" pitchFamily="-109" charset="-128"/>
              </a:rPr>
              <a:t>personal sanitario </a:t>
            </a:r>
            <a:r>
              <a:rPr lang="es-ES" altLang="es-CL" sz="240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o a un </a:t>
            </a:r>
            <a:r>
              <a:rPr lang="es-ES" altLang="es-CL" sz="2400" dirty="0">
                <a:solidFill>
                  <a:srgbClr val="FF0000"/>
                </a:solidFill>
                <a:latin typeface="Arial" charset="0"/>
                <a:ea typeface="ＭＳ Ｐゴシック" pitchFamily="-109" charset="-128"/>
              </a:rPr>
              <a:t>visitante</a:t>
            </a:r>
            <a:r>
              <a:rPr lang="es-ES" altLang="es-CL" sz="2400" dirty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al lugar de entrega de prestaciones sanitarias,  con o sin repercusión económica en la institución.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1459</Words>
  <Application>Microsoft Office PowerPoint</Application>
  <PresentationFormat>Presentación en pantalla (4:3)</PresentationFormat>
  <Paragraphs>386</Paragraphs>
  <Slides>59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1" baseType="lpstr">
      <vt:lpstr>Tema de Office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 Estudio Nacional de Incidencia de Eventos  Adversos en Hospitales Públicos, 2009* </vt:lpstr>
      <vt:lpstr>Estudio Nacional de Incidencia de Eventos  Adversos en Hospitales Públicos, 2009 </vt:lpstr>
      <vt:lpstr> Estudio Nacional de Incidencia de Eventos  Adversos en Hospitales Públicos, 2009 </vt:lpstr>
      <vt:lpstr> Estudio Nacional de Incidencia de Eventos  Adversos en Hospitales Públicos, 2009 </vt:lpstr>
      <vt:lpstr> Estudio Nacional de Incidencia de Eventos  Adversos en Hospitales Públicos, 2009 </vt:lpstr>
      <vt:lpstr> Estudio Nacional de Incidencia de Eventos  Adversos en Hospitales Públicos, 2009 </vt:lpstr>
      <vt:lpstr>Diapositiva 20</vt:lpstr>
      <vt:lpstr>Diapositiva 21</vt:lpstr>
      <vt:lpstr>Gestión de Riesgos Sanitarios</vt:lpstr>
      <vt:lpstr>Diapositiva 23</vt:lpstr>
      <vt:lpstr>Diapositiva 24</vt:lpstr>
      <vt:lpstr>Enfoque de Sistema</vt:lpstr>
      <vt:lpstr>Diapositiva 26</vt:lpstr>
      <vt:lpstr>Diapositiva 27</vt:lpstr>
      <vt:lpstr>Diapositiva 28</vt:lpstr>
      <vt:lpstr>Ciclo PDCA modificado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Equipo Gestión de Calidad</vt:lpstr>
      <vt:lpstr>Trabajo en equipo</vt:lpstr>
      <vt:lpstr>Análisis Fallas-Problemas</vt:lpstr>
      <vt:lpstr>Diapositiva 42</vt:lpstr>
      <vt:lpstr>Diapositiva 43</vt:lpstr>
      <vt:lpstr>HERRAMIENTAS</vt:lpstr>
      <vt:lpstr>Disminuir la Variabilidad</vt:lpstr>
      <vt:lpstr>Gestión Documental</vt:lpstr>
      <vt:lpstr>Gestión Documental</vt:lpstr>
      <vt:lpstr>Definir carácter del documento</vt:lpstr>
      <vt:lpstr>Registro Clínico</vt:lpstr>
      <vt:lpstr>Consentimiento informado</vt:lpstr>
      <vt:lpstr>                Norma de entrega de información a terceros</vt:lpstr>
      <vt:lpstr> Comité de ética  </vt:lpstr>
      <vt:lpstr>GRD</vt:lpstr>
      <vt:lpstr>Complejidad de la casuística</vt:lpstr>
      <vt:lpstr>Gestión de Reclamos</vt:lpstr>
      <vt:lpstr>Eventos Adversos</vt:lpstr>
      <vt:lpstr>Eventos y Efectos Adversos</vt:lpstr>
      <vt:lpstr>Negociación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Isabel Diaz Orellana</dc:creator>
  <cp:lastModifiedBy>Reynaldo</cp:lastModifiedBy>
  <cp:revision>89</cp:revision>
  <dcterms:created xsi:type="dcterms:W3CDTF">2014-10-17T13:42:20Z</dcterms:created>
  <dcterms:modified xsi:type="dcterms:W3CDTF">2018-11-16T01:21:21Z</dcterms:modified>
</cp:coreProperties>
</file>